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fntdata" ContentType="application/x-fontdata"/>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bookmarkIdSeed="2">
  <p:sldMasterIdLst>
    <p:sldMasterId id="2147483648" r:id="rId4"/>
    <p:sldMasterId id="2147483656" r:id="rId5"/>
  </p:sldMasterIdLst>
  <p:notesMasterIdLst>
    <p:notesMasterId r:id="rId40"/>
  </p:notesMasterIdLst>
  <p:sldIdLst>
    <p:sldId id="257" r:id="rId6"/>
    <p:sldId id="266" r:id="rId7"/>
    <p:sldId id="433" r:id="rId8"/>
    <p:sldId id="385" r:id="rId9"/>
    <p:sldId id="447" r:id="rId10"/>
    <p:sldId id="456" r:id="rId11"/>
    <p:sldId id="457" r:id="rId12"/>
    <p:sldId id="449" r:id="rId13"/>
    <p:sldId id="458" r:id="rId14"/>
    <p:sldId id="459" r:id="rId15"/>
    <p:sldId id="448" r:id="rId16"/>
    <p:sldId id="461" r:id="rId17"/>
    <p:sldId id="462" r:id="rId18"/>
    <p:sldId id="386" r:id="rId19"/>
    <p:sldId id="460" r:id="rId20"/>
    <p:sldId id="463" r:id="rId21"/>
    <p:sldId id="464" r:id="rId22"/>
    <p:sldId id="475" r:id="rId23"/>
    <p:sldId id="465" r:id="rId24"/>
    <p:sldId id="429" r:id="rId25"/>
    <p:sldId id="466" r:id="rId26"/>
    <p:sldId id="451" r:id="rId27"/>
    <p:sldId id="390" r:id="rId28"/>
    <p:sldId id="468" r:id="rId29"/>
    <p:sldId id="469" r:id="rId30"/>
    <p:sldId id="470" r:id="rId31"/>
    <p:sldId id="392" r:id="rId32"/>
    <p:sldId id="471" r:id="rId33"/>
    <p:sldId id="472" r:id="rId34"/>
    <p:sldId id="431" r:id="rId35"/>
    <p:sldId id="473" r:id="rId36"/>
    <p:sldId id="474" r:id="rId37"/>
    <p:sldId id="395" r:id="rId38"/>
    <p:sldId id="258" r:id="rId39"/>
  </p:sldIdLst>
  <p:sldSz cx="12192000" cy="6858000"/>
  <p:notesSz cx="6858000" cy="9144000"/>
  <p:embeddedFontLst>
    <p:embeddedFont>
      <p:font typeface="Calibri" panose="020F0502020204030204" pitchFamily="34" charset="0"/>
      <p:regular r:id="rId41"/>
      <p:bold r:id="rId42"/>
      <p:italic r:id="rId43"/>
      <p:boldItalic r:id="rId44"/>
    </p:embeddedFont>
    <p:embeddedFont>
      <p:font typeface="Calibri Light" panose="020F0302020204030204" pitchFamily="34" charset="0"/>
      <p:regular r:id="rId45"/>
      <p:italic r:id="rId46"/>
    </p:embeddedFont>
    <p:embeddedFont>
      <p:font typeface="Consolas" panose="020B0609020204030204" pitchFamily="49" charset="0"/>
      <p:regular r:id="rId47"/>
      <p:bold r:id="rId48"/>
      <p:italic r:id="rId49"/>
      <p:boldItalic r:id="rId50"/>
    </p:embeddedFont>
    <p:embeddedFont>
      <p:font typeface="Open Sans" panose="020B0606030504020204" pitchFamily="34" charset="0"/>
      <p:regular r:id="rId51"/>
      <p:bold r:id="rId52"/>
      <p:italic r:id="rId53"/>
      <p:boldItalic r:id="rId54"/>
    </p:embeddedFont>
    <p:embeddedFont>
      <p:font typeface="Proxima Nova Black" panose="02000506030000020004" pitchFamily="2" charset="0"/>
      <p:bold r:id="rId55"/>
    </p:embeddedFont>
    <p:embeddedFont>
      <p:font typeface="Segoe UI" panose="020B0502040204020203" pitchFamily="34" charset="0"/>
      <p:regular r:id="rId56"/>
      <p:bold r:id="rId57"/>
      <p:italic r:id="rId58"/>
      <p:boldItalic r:id="rId59"/>
    </p:embeddedFont>
    <p:embeddedFont>
      <p:font typeface="Tahoma" panose="020B0604030504040204" pitchFamily="34" charset="0"/>
      <p:regular r:id="rId60"/>
      <p:bold r:id="rId61"/>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3972" autoAdjust="0"/>
    <p:restoredTop sz="87739" autoAdjust="0"/>
  </p:normalViewPr>
  <p:slideViewPr>
    <p:cSldViewPr snapToGrid="0">
      <p:cViewPr varScale="1">
        <p:scale>
          <a:sx n="70" d="100"/>
          <a:sy n="70" d="100"/>
        </p:scale>
        <p:origin x="576" y="52"/>
      </p:cViewPr>
      <p:guideLst>
        <p:guide orient="horz" pos="2160"/>
        <p:guide pos="3840"/>
      </p:guideLst>
    </p:cSldViewPr>
  </p:slideViewPr>
  <p:notesTextViewPr>
    <p:cViewPr>
      <p:scale>
        <a:sx n="100" d="100"/>
        <a:sy n="100" d="100"/>
      </p:scale>
      <p:origin x="0" y="0"/>
    </p:cViewPr>
  </p:notesTextViewPr>
  <p:sorterViewPr>
    <p:cViewPr>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1.xml"/><Relationship Id="rId21" Type="http://schemas.openxmlformats.org/officeDocument/2006/relationships/slide" Target="slides/slide16.xml"/><Relationship Id="rId34" Type="http://schemas.openxmlformats.org/officeDocument/2006/relationships/slide" Target="slides/slide29.xml"/><Relationship Id="rId42" Type="http://schemas.openxmlformats.org/officeDocument/2006/relationships/font" Target="fonts/font2.fntdata"/><Relationship Id="rId47" Type="http://schemas.openxmlformats.org/officeDocument/2006/relationships/font" Target="fonts/font7.fntdata"/><Relationship Id="rId50" Type="http://schemas.openxmlformats.org/officeDocument/2006/relationships/font" Target="fonts/font10.fntdata"/><Relationship Id="rId55" Type="http://schemas.openxmlformats.org/officeDocument/2006/relationships/font" Target="fonts/font15.fntdata"/><Relationship Id="rId63" Type="http://schemas.openxmlformats.org/officeDocument/2006/relationships/viewProps" Target="viewProps.xml"/><Relationship Id="rId7" Type="http://schemas.openxmlformats.org/officeDocument/2006/relationships/slide" Target="slides/slide2.xml"/><Relationship Id="rId2" Type="http://schemas.openxmlformats.org/officeDocument/2006/relationships/customXml" Target="../customXml/item2.xml"/><Relationship Id="rId16" Type="http://schemas.openxmlformats.org/officeDocument/2006/relationships/slide" Target="slides/slide11.xml"/><Relationship Id="rId29" Type="http://schemas.openxmlformats.org/officeDocument/2006/relationships/slide" Target="slides/slide24.xml"/><Relationship Id="rId11" Type="http://schemas.openxmlformats.org/officeDocument/2006/relationships/slide" Target="slides/slide6.xml"/><Relationship Id="rId24" Type="http://schemas.openxmlformats.org/officeDocument/2006/relationships/slide" Target="slides/slide19.xml"/><Relationship Id="rId32" Type="http://schemas.openxmlformats.org/officeDocument/2006/relationships/slide" Target="slides/slide27.xml"/><Relationship Id="rId37" Type="http://schemas.openxmlformats.org/officeDocument/2006/relationships/slide" Target="slides/slide32.xml"/><Relationship Id="rId40" Type="http://schemas.openxmlformats.org/officeDocument/2006/relationships/notesMaster" Target="notesMasters/notesMaster1.xml"/><Relationship Id="rId45" Type="http://schemas.openxmlformats.org/officeDocument/2006/relationships/font" Target="fonts/font5.fntdata"/><Relationship Id="rId53" Type="http://schemas.openxmlformats.org/officeDocument/2006/relationships/font" Target="fonts/font13.fntdata"/><Relationship Id="rId58" Type="http://schemas.openxmlformats.org/officeDocument/2006/relationships/font" Target="fonts/font18.fntdata"/><Relationship Id="rId5" Type="http://schemas.openxmlformats.org/officeDocument/2006/relationships/slideMaster" Target="slideMasters/slideMaster2.xml"/><Relationship Id="rId61" Type="http://schemas.openxmlformats.org/officeDocument/2006/relationships/font" Target="fonts/font21.fntdata"/><Relationship Id="rId19" Type="http://schemas.openxmlformats.org/officeDocument/2006/relationships/slide" Target="slides/slide14.xml"/><Relationship Id="rId14" Type="http://schemas.openxmlformats.org/officeDocument/2006/relationships/slide" Target="slides/slide9.xml"/><Relationship Id="rId22" Type="http://schemas.openxmlformats.org/officeDocument/2006/relationships/slide" Target="slides/slide17.xml"/><Relationship Id="rId27" Type="http://schemas.openxmlformats.org/officeDocument/2006/relationships/slide" Target="slides/slide22.xml"/><Relationship Id="rId30" Type="http://schemas.openxmlformats.org/officeDocument/2006/relationships/slide" Target="slides/slide25.xml"/><Relationship Id="rId35" Type="http://schemas.openxmlformats.org/officeDocument/2006/relationships/slide" Target="slides/slide30.xml"/><Relationship Id="rId43" Type="http://schemas.openxmlformats.org/officeDocument/2006/relationships/font" Target="fonts/font3.fntdata"/><Relationship Id="rId48" Type="http://schemas.openxmlformats.org/officeDocument/2006/relationships/font" Target="fonts/font8.fntdata"/><Relationship Id="rId56" Type="http://schemas.openxmlformats.org/officeDocument/2006/relationships/font" Target="fonts/font16.fntdata"/><Relationship Id="rId64" Type="http://schemas.openxmlformats.org/officeDocument/2006/relationships/theme" Target="theme/theme1.xml"/><Relationship Id="rId8" Type="http://schemas.openxmlformats.org/officeDocument/2006/relationships/slide" Target="slides/slide3.xml"/><Relationship Id="rId51" Type="http://schemas.openxmlformats.org/officeDocument/2006/relationships/font" Target="fonts/font11.fntdata"/><Relationship Id="rId3" Type="http://schemas.openxmlformats.org/officeDocument/2006/relationships/customXml" Target="../customXml/item3.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slide" Target="slides/slide20.xml"/><Relationship Id="rId33" Type="http://schemas.openxmlformats.org/officeDocument/2006/relationships/slide" Target="slides/slide28.xml"/><Relationship Id="rId38" Type="http://schemas.openxmlformats.org/officeDocument/2006/relationships/slide" Target="slides/slide33.xml"/><Relationship Id="rId46" Type="http://schemas.openxmlformats.org/officeDocument/2006/relationships/font" Target="fonts/font6.fntdata"/><Relationship Id="rId59" Type="http://schemas.openxmlformats.org/officeDocument/2006/relationships/font" Target="fonts/font19.fntdata"/><Relationship Id="rId20" Type="http://schemas.openxmlformats.org/officeDocument/2006/relationships/slide" Target="slides/slide15.xml"/><Relationship Id="rId41" Type="http://schemas.openxmlformats.org/officeDocument/2006/relationships/font" Target="fonts/font1.fntdata"/><Relationship Id="rId54" Type="http://schemas.openxmlformats.org/officeDocument/2006/relationships/font" Target="fonts/font14.fntdata"/><Relationship Id="rId62"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1.xml"/><Relationship Id="rId15" Type="http://schemas.openxmlformats.org/officeDocument/2006/relationships/slide" Target="slides/slide10.xml"/><Relationship Id="rId23" Type="http://schemas.openxmlformats.org/officeDocument/2006/relationships/slide" Target="slides/slide18.xml"/><Relationship Id="rId28" Type="http://schemas.openxmlformats.org/officeDocument/2006/relationships/slide" Target="slides/slide23.xml"/><Relationship Id="rId36" Type="http://schemas.openxmlformats.org/officeDocument/2006/relationships/slide" Target="slides/slide31.xml"/><Relationship Id="rId49" Type="http://schemas.openxmlformats.org/officeDocument/2006/relationships/font" Target="fonts/font9.fntdata"/><Relationship Id="rId57" Type="http://schemas.openxmlformats.org/officeDocument/2006/relationships/font" Target="fonts/font17.fntdata"/><Relationship Id="rId10" Type="http://schemas.openxmlformats.org/officeDocument/2006/relationships/slide" Target="slides/slide5.xml"/><Relationship Id="rId31" Type="http://schemas.openxmlformats.org/officeDocument/2006/relationships/slide" Target="slides/slide26.xml"/><Relationship Id="rId44" Type="http://schemas.openxmlformats.org/officeDocument/2006/relationships/font" Target="fonts/font4.fntdata"/><Relationship Id="rId52" Type="http://schemas.openxmlformats.org/officeDocument/2006/relationships/font" Target="fonts/font12.fntdata"/><Relationship Id="rId60" Type="http://schemas.openxmlformats.org/officeDocument/2006/relationships/font" Target="fonts/font20.fntdata"/><Relationship Id="rId65"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4.xml"/><Relationship Id="rId13" Type="http://schemas.openxmlformats.org/officeDocument/2006/relationships/slide" Target="slides/slide8.xml"/><Relationship Id="rId18" Type="http://schemas.openxmlformats.org/officeDocument/2006/relationships/slide" Target="slides/slide13.xml"/><Relationship Id="rId39" Type="http://schemas.openxmlformats.org/officeDocument/2006/relationships/slide" Target="slides/slide34.xml"/></Relationships>
</file>

<file path=ppt/media/image2.jpg>
</file>

<file path=ppt/media/image4.pn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1F6125E-AF8E-4209-A6F0-DC592132C45A}" type="datetimeFigureOut">
              <a:rPr lang="en-US" smtClean="0"/>
              <a:t>6/21/2020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0F38974-CCD2-4903-937A-4C4E57030FE8}" type="slidenum">
              <a:rPr lang="en-US" smtClean="0"/>
              <a:t>‹#›</a:t>
            </a:fld>
            <a:endParaRPr lang="en-US"/>
          </a:p>
        </p:txBody>
      </p:sp>
    </p:spTree>
    <p:extLst>
      <p:ext uri="{BB962C8B-B14F-4D97-AF65-F5344CB8AC3E}">
        <p14:creationId xmlns:p14="http://schemas.microsoft.com/office/powerpoint/2010/main" val="267483401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Slide Image Placeholder 1">
            <a:extLst>
              <a:ext uri="{FF2B5EF4-FFF2-40B4-BE49-F238E27FC236}">
                <a16:creationId xmlns:a16="http://schemas.microsoft.com/office/drawing/2014/main" id="{7B546CC8-2E10-4A8D-A43C-CA4E66FF57D7}"/>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9459" name="Notes Placeholder 2">
            <a:extLst>
              <a:ext uri="{FF2B5EF4-FFF2-40B4-BE49-F238E27FC236}">
                <a16:creationId xmlns:a16="http://schemas.microsoft.com/office/drawing/2014/main" id="{D677D0FE-B207-4C3F-8B18-62D376D58547}"/>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endParaRPr lang="uk-UA" altLang="en-US" dirty="0"/>
          </a:p>
        </p:txBody>
      </p:sp>
    </p:spTree>
    <p:extLst>
      <p:ext uri="{BB962C8B-B14F-4D97-AF65-F5344CB8AC3E}">
        <p14:creationId xmlns:p14="http://schemas.microsoft.com/office/powerpoint/2010/main" val="36479905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Slide Image Placeholder 1">
            <a:extLst>
              <a:ext uri="{FF2B5EF4-FFF2-40B4-BE49-F238E27FC236}">
                <a16:creationId xmlns:a16="http://schemas.microsoft.com/office/drawing/2014/main" id="{7B546CC8-2E10-4A8D-A43C-CA4E66FF57D7}"/>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9459" name="Notes Placeholder 2">
            <a:extLst>
              <a:ext uri="{FF2B5EF4-FFF2-40B4-BE49-F238E27FC236}">
                <a16:creationId xmlns:a16="http://schemas.microsoft.com/office/drawing/2014/main" id="{D677D0FE-B207-4C3F-8B18-62D376D58547}"/>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uk-UA" altLang="en-US" dirty="0"/>
          </a:p>
        </p:txBody>
      </p:sp>
    </p:spTree>
    <p:extLst>
      <p:ext uri="{BB962C8B-B14F-4D97-AF65-F5344CB8AC3E}">
        <p14:creationId xmlns:p14="http://schemas.microsoft.com/office/powerpoint/2010/main" val="36479905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Slide Image Placeholder 1">
            <a:extLst>
              <a:ext uri="{FF2B5EF4-FFF2-40B4-BE49-F238E27FC236}">
                <a16:creationId xmlns:a16="http://schemas.microsoft.com/office/drawing/2014/main" id="{7B546CC8-2E10-4A8D-A43C-CA4E66FF57D7}"/>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9459" name="Notes Placeholder 2">
            <a:extLst>
              <a:ext uri="{FF2B5EF4-FFF2-40B4-BE49-F238E27FC236}">
                <a16:creationId xmlns:a16="http://schemas.microsoft.com/office/drawing/2014/main" id="{D677D0FE-B207-4C3F-8B18-62D376D58547}"/>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uk-UA" altLang="en-US" dirty="0"/>
          </a:p>
        </p:txBody>
      </p:sp>
    </p:spTree>
    <p:extLst>
      <p:ext uri="{BB962C8B-B14F-4D97-AF65-F5344CB8AC3E}">
        <p14:creationId xmlns:p14="http://schemas.microsoft.com/office/powerpoint/2010/main" val="36479905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Slide Image Placeholder 1">
            <a:extLst>
              <a:ext uri="{FF2B5EF4-FFF2-40B4-BE49-F238E27FC236}">
                <a16:creationId xmlns:a16="http://schemas.microsoft.com/office/drawing/2014/main" id="{7B546CC8-2E10-4A8D-A43C-CA4E66FF57D7}"/>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9459" name="Notes Placeholder 2">
            <a:extLst>
              <a:ext uri="{FF2B5EF4-FFF2-40B4-BE49-F238E27FC236}">
                <a16:creationId xmlns:a16="http://schemas.microsoft.com/office/drawing/2014/main" id="{D677D0FE-B207-4C3F-8B18-62D376D58547}"/>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endParaRPr lang="en-US" dirty="0"/>
          </a:p>
        </p:txBody>
      </p:sp>
    </p:spTree>
    <p:extLst>
      <p:ext uri="{BB962C8B-B14F-4D97-AF65-F5344CB8AC3E}">
        <p14:creationId xmlns:p14="http://schemas.microsoft.com/office/powerpoint/2010/main" val="36479905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Slide Image Placeholder 1">
            <a:extLst>
              <a:ext uri="{FF2B5EF4-FFF2-40B4-BE49-F238E27FC236}">
                <a16:creationId xmlns:a16="http://schemas.microsoft.com/office/drawing/2014/main" id="{7B546CC8-2E10-4A8D-A43C-CA4E66FF57D7}"/>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9459" name="Notes Placeholder 2">
            <a:extLst>
              <a:ext uri="{FF2B5EF4-FFF2-40B4-BE49-F238E27FC236}">
                <a16:creationId xmlns:a16="http://schemas.microsoft.com/office/drawing/2014/main" id="{D677D0FE-B207-4C3F-8B18-62D376D58547}"/>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endParaRPr lang="en-US" dirty="0"/>
          </a:p>
        </p:txBody>
      </p:sp>
    </p:spTree>
    <p:extLst>
      <p:ext uri="{BB962C8B-B14F-4D97-AF65-F5344CB8AC3E}">
        <p14:creationId xmlns:p14="http://schemas.microsoft.com/office/powerpoint/2010/main" val="36479905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Slide Image Placeholder 1">
            <a:extLst>
              <a:ext uri="{FF2B5EF4-FFF2-40B4-BE49-F238E27FC236}">
                <a16:creationId xmlns:a16="http://schemas.microsoft.com/office/drawing/2014/main" id="{7B546CC8-2E10-4A8D-A43C-CA4E66FF57D7}"/>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9459" name="Notes Placeholder 2">
            <a:extLst>
              <a:ext uri="{FF2B5EF4-FFF2-40B4-BE49-F238E27FC236}">
                <a16:creationId xmlns:a16="http://schemas.microsoft.com/office/drawing/2014/main" id="{D677D0FE-B207-4C3F-8B18-62D376D58547}"/>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marL="0" marR="0" indent="0" algn="l" defTabSz="914400" rtl="0" eaLnBrk="1" fontAlgn="auto" latinLnBrk="0" hangingPunct="1">
              <a:lnSpc>
                <a:spcPct val="100000"/>
              </a:lnSpc>
              <a:spcBef>
                <a:spcPts val="0"/>
              </a:spcBef>
              <a:spcAft>
                <a:spcPts val="0"/>
              </a:spcAft>
              <a:buClrTx/>
              <a:buSzTx/>
              <a:buFontTx/>
              <a:buNone/>
              <a:tabLst/>
              <a:defRPr/>
            </a:pPr>
            <a:r>
              <a:rPr lang="ru-RU" dirty="0"/>
              <a:t>Конструктор </a:t>
            </a:r>
            <a:r>
              <a:rPr lang="ru-RU" dirty="0" err="1"/>
              <a:t>дозволяє</a:t>
            </a:r>
            <a:r>
              <a:rPr lang="ru-RU" dirty="0"/>
              <a:t> </a:t>
            </a:r>
            <a:r>
              <a:rPr lang="ru-RU" dirty="0" err="1"/>
              <a:t>визначити</a:t>
            </a:r>
            <a:r>
              <a:rPr lang="ru-RU" dirty="0"/>
              <a:t> </a:t>
            </a:r>
            <a:r>
              <a:rPr lang="ru-RU" dirty="0" err="1"/>
              <a:t>новий</a:t>
            </a:r>
            <a:r>
              <a:rPr lang="ru-RU" dirty="0"/>
              <a:t> тип </a:t>
            </a:r>
            <a:r>
              <a:rPr lang="ru-RU" dirty="0" err="1"/>
              <a:t>об'єкту</a:t>
            </a:r>
            <a:r>
              <a:rPr lang="ru-RU" dirty="0"/>
              <a:t>. Тип </a:t>
            </a:r>
            <a:r>
              <a:rPr lang="ru-RU" dirty="0" err="1"/>
              <a:t>являє</a:t>
            </a:r>
            <a:r>
              <a:rPr lang="ru-RU" dirty="0"/>
              <a:t> собою </a:t>
            </a:r>
            <a:r>
              <a:rPr lang="ru-RU" dirty="0" err="1"/>
              <a:t>абстрактний</a:t>
            </a:r>
            <a:r>
              <a:rPr lang="ru-RU" dirty="0"/>
              <a:t> </a:t>
            </a:r>
            <a:r>
              <a:rPr lang="ru-RU" dirty="0" err="1"/>
              <a:t>опис</a:t>
            </a:r>
            <a:r>
              <a:rPr lang="ru-RU" dirty="0"/>
              <a:t> </a:t>
            </a:r>
            <a:r>
              <a:rPr lang="ru-RU" dirty="0" err="1"/>
              <a:t>або</a:t>
            </a:r>
            <a:r>
              <a:rPr lang="ru-RU" dirty="0"/>
              <a:t> шаблон </a:t>
            </a:r>
            <a:r>
              <a:rPr lang="ru-RU" dirty="0" err="1"/>
              <a:t>об'єкта</a:t>
            </a:r>
            <a:r>
              <a:rPr lang="ru-RU" dirty="0"/>
              <a:t>. </a:t>
            </a:r>
            <a:r>
              <a:rPr lang="ru-RU" dirty="0" err="1"/>
              <a:t>Можна</a:t>
            </a:r>
            <a:r>
              <a:rPr lang="ru-RU" dirty="0"/>
              <a:t> </a:t>
            </a:r>
            <a:r>
              <a:rPr lang="ru-RU" dirty="0" err="1"/>
              <a:t>ще</a:t>
            </a:r>
            <a:r>
              <a:rPr lang="ru-RU" dirty="0"/>
              <a:t> провести </a:t>
            </a:r>
            <a:r>
              <a:rPr lang="ru-RU" dirty="0" err="1"/>
              <a:t>наступну</a:t>
            </a:r>
            <a:r>
              <a:rPr lang="ru-RU" dirty="0"/>
              <a:t> </a:t>
            </a:r>
            <a:r>
              <a:rPr lang="ru-RU" dirty="0" err="1"/>
              <a:t>аналогію</a:t>
            </a:r>
            <a:r>
              <a:rPr lang="ru-RU" dirty="0"/>
              <a:t>. У нас у </a:t>
            </a:r>
            <a:r>
              <a:rPr lang="ru-RU" dirty="0" err="1"/>
              <a:t>всіх</a:t>
            </a:r>
            <a:r>
              <a:rPr lang="ru-RU" dirty="0"/>
              <a:t> є </a:t>
            </a:r>
            <a:r>
              <a:rPr lang="ru-RU" dirty="0" err="1"/>
              <a:t>деяке</a:t>
            </a:r>
            <a:r>
              <a:rPr lang="ru-RU" dirty="0"/>
              <a:t> </a:t>
            </a:r>
            <a:r>
              <a:rPr lang="ru-RU" dirty="0" err="1"/>
              <a:t>уявлення</a:t>
            </a:r>
            <a:r>
              <a:rPr lang="ru-RU" dirty="0"/>
              <a:t> про </a:t>
            </a:r>
            <a:r>
              <a:rPr lang="ru-RU" dirty="0" err="1"/>
              <a:t>людину</a:t>
            </a:r>
            <a:r>
              <a:rPr lang="ru-RU" dirty="0"/>
              <a:t> - </a:t>
            </a:r>
            <a:r>
              <a:rPr lang="ru-RU" dirty="0" err="1"/>
              <a:t>наявність</a:t>
            </a:r>
            <a:r>
              <a:rPr lang="ru-RU" dirty="0"/>
              <a:t> </a:t>
            </a:r>
            <a:r>
              <a:rPr lang="ru-RU" dirty="0" err="1"/>
              <a:t>двох</a:t>
            </a:r>
            <a:r>
              <a:rPr lang="ru-RU" dirty="0"/>
              <a:t> рук, </a:t>
            </a:r>
            <a:r>
              <a:rPr lang="ru-RU" dirty="0" err="1"/>
              <a:t>двох</a:t>
            </a:r>
            <a:r>
              <a:rPr lang="ru-RU" dirty="0"/>
              <a:t> </a:t>
            </a:r>
            <a:r>
              <a:rPr lang="ru-RU" dirty="0" err="1"/>
              <a:t>ніг</a:t>
            </a:r>
            <a:r>
              <a:rPr lang="ru-RU" dirty="0"/>
              <a:t>, </a:t>
            </a:r>
            <a:r>
              <a:rPr lang="ru-RU" dirty="0" err="1"/>
              <a:t>голови</a:t>
            </a:r>
            <a:r>
              <a:rPr lang="ru-RU" dirty="0"/>
              <a:t>, </a:t>
            </a:r>
            <a:r>
              <a:rPr lang="ru-RU" dirty="0" err="1"/>
              <a:t>травної</a:t>
            </a:r>
            <a:r>
              <a:rPr lang="ru-RU" dirty="0"/>
              <a:t>, </a:t>
            </a:r>
            <a:r>
              <a:rPr lang="ru-RU" dirty="0" err="1"/>
              <a:t>нервової</a:t>
            </a:r>
            <a:r>
              <a:rPr lang="ru-RU" dirty="0"/>
              <a:t> </a:t>
            </a:r>
            <a:r>
              <a:rPr lang="ru-RU" dirty="0" err="1"/>
              <a:t>системи</a:t>
            </a:r>
            <a:r>
              <a:rPr lang="ru-RU" dirty="0"/>
              <a:t> і т.д. Є </a:t>
            </a:r>
            <a:r>
              <a:rPr lang="ru-RU" dirty="0" err="1"/>
              <a:t>деякий</a:t>
            </a:r>
            <a:r>
              <a:rPr lang="ru-RU" dirty="0"/>
              <a:t> шаблон - </a:t>
            </a:r>
            <a:r>
              <a:rPr lang="ru-RU" dirty="0" err="1"/>
              <a:t>цей</a:t>
            </a:r>
            <a:r>
              <a:rPr lang="ru-RU" dirty="0"/>
              <a:t> шаблон </a:t>
            </a:r>
            <a:r>
              <a:rPr lang="ru-RU" dirty="0" err="1"/>
              <a:t>можна</a:t>
            </a:r>
            <a:r>
              <a:rPr lang="ru-RU" dirty="0"/>
              <a:t> </a:t>
            </a:r>
            <a:r>
              <a:rPr lang="ru-RU" dirty="0" err="1"/>
              <a:t>назвати</a:t>
            </a:r>
            <a:r>
              <a:rPr lang="ru-RU" dirty="0"/>
              <a:t> типом. Реально ж </a:t>
            </a:r>
            <a:r>
              <a:rPr lang="ru-RU" dirty="0" err="1"/>
              <a:t>існуюча</a:t>
            </a:r>
            <a:r>
              <a:rPr lang="ru-RU" dirty="0"/>
              <a:t> </a:t>
            </a:r>
            <a:r>
              <a:rPr lang="ru-RU" dirty="0" err="1"/>
              <a:t>людина</a:t>
            </a:r>
            <a:r>
              <a:rPr lang="ru-RU" dirty="0"/>
              <a:t> є </a:t>
            </a:r>
            <a:r>
              <a:rPr lang="ru-RU" dirty="0" err="1"/>
              <a:t>об'єктом</a:t>
            </a:r>
            <a:r>
              <a:rPr lang="ru-RU" dirty="0"/>
              <a:t> </a:t>
            </a:r>
            <a:r>
              <a:rPr lang="ru-RU" dirty="0" err="1"/>
              <a:t>цього</a:t>
            </a:r>
            <a:r>
              <a:rPr lang="ru-RU" dirty="0"/>
              <a:t> типу.</a:t>
            </a:r>
            <a:endParaRPr lang="en-US" dirty="0"/>
          </a:p>
        </p:txBody>
      </p:sp>
    </p:spTree>
    <p:extLst>
      <p:ext uri="{BB962C8B-B14F-4D97-AF65-F5344CB8AC3E}">
        <p14:creationId xmlns:p14="http://schemas.microsoft.com/office/powerpoint/2010/main" val="36479905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Slide Image Placeholder 1">
            <a:extLst>
              <a:ext uri="{FF2B5EF4-FFF2-40B4-BE49-F238E27FC236}">
                <a16:creationId xmlns:a16="http://schemas.microsoft.com/office/drawing/2014/main" id="{7B546CC8-2E10-4A8D-A43C-CA4E66FF57D7}"/>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9459" name="Notes Placeholder 2">
            <a:extLst>
              <a:ext uri="{FF2B5EF4-FFF2-40B4-BE49-F238E27FC236}">
                <a16:creationId xmlns:a16="http://schemas.microsoft.com/office/drawing/2014/main" id="{D677D0FE-B207-4C3F-8B18-62D376D58547}"/>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US" dirty="0"/>
          </a:p>
        </p:txBody>
      </p:sp>
    </p:spTree>
    <p:extLst>
      <p:ext uri="{BB962C8B-B14F-4D97-AF65-F5344CB8AC3E}">
        <p14:creationId xmlns:p14="http://schemas.microsoft.com/office/powerpoint/2010/main" val="36479905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Slide Image Placeholder 1">
            <a:extLst>
              <a:ext uri="{FF2B5EF4-FFF2-40B4-BE49-F238E27FC236}">
                <a16:creationId xmlns:a16="http://schemas.microsoft.com/office/drawing/2014/main" id="{7B546CC8-2E10-4A8D-A43C-CA4E66FF57D7}"/>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9459" name="Notes Placeholder 2">
            <a:extLst>
              <a:ext uri="{FF2B5EF4-FFF2-40B4-BE49-F238E27FC236}">
                <a16:creationId xmlns:a16="http://schemas.microsoft.com/office/drawing/2014/main" id="{D677D0FE-B207-4C3F-8B18-62D376D58547}"/>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US" dirty="0"/>
          </a:p>
        </p:txBody>
      </p:sp>
    </p:spTree>
    <p:extLst>
      <p:ext uri="{BB962C8B-B14F-4D97-AF65-F5344CB8AC3E}">
        <p14:creationId xmlns:p14="http://schemas.microsoft.com/office/powerpoint/2010/main" val="36479905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Slide Image Placeholder 1">
            <a:extLst>
              <a:ext uri="{FF2B5EF4-FFF2-40B4-BE49-F238E27FC236}">
                <a16:creationId xmlns:a16="http://schemas.microsoft.com/office/drawing/2014/main" id="{7B546CC8-2E10-4A8D-A43C-CA4E66FF57D7}"/>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9459" name="Notes Placeholder 2">
            <a:extLst>
              <a:ext uri="{FF2B5EF4-FFF2-40B4-BE49-F238E27FC236}">
                <a16:creationId xmlns:a16="http://schemas.microsoft.com/office/drawing/2014/main" id="{D677D0FE-B207-4C3F-8B18-62D376D58547}"/>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endParaRPr lang="uk-UA" altLang="en-US" dirty="0"/>
          </a:p>
        </p:txBody>
      </p:sp>
    </p:spTree>
    <p:extLst>
      <p:ext uri="{BB962C8B-B14F-4D97-AF65-F5344CB8AC3E}">
        <p14:creationId xmlns:p14="http://schemas.microsoft.com/office/powerpoint/2010/main" val="36479905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Slide Image Placeholder 1">
            <a:extLst>
              <a:ext uri="{FF2B5EF4-FFF2-40B4-BE49-F238E27FC236}">
                <a16:creationId xmlns:a16="http://schemas.microsoft.com/office/drawing/2014/main" id="{7B546CC8-2E10-4A8D-A43C-CA4E66FF57D7}"/>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9459" name="Notes Placeholder 2">
            <a:extLst>
              <a:ext uri="{FF2B5EF4-FFF2-40B4-BE49-F238E27FC236}">
                <a16:creationId xmlns:a16="http://schemas.microsoft.com/office/drawing/2014/main" id="{D677D0FE-B207-4C3F-8B18-62D376D58547}"/>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uk-UA" altLang="en-US" dirty="0"/>
          </a:p>
        </p:txBody>
      </p:sp>
    </p:spTree>
    <p:extLst>
      <p:ext uri="{BB962C8B-B14F-4D97-AF65-F5344CB8AC3E}">
        <p14:creationId xmlns:p14="http://schemas.microsoft.com/office/powerpoint/2010/main" val="85180160"/>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Slide Image Placeholder 1">
            <a:extLst>
              <a:ext uri="{FF2B5EF4-FFF2-40B4-BE49-F238E27FC236}">
                <a16:creationId xmlns:a16="http://schemas.microsoft.com/office/drawing/2014/main" id="{7B546CC8-2E10-4A8D-A43C-CA4E66FF57D7}"/>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9459" name="Notes Placeholder 2">
            <a:extLst>
              <a:ext uri="{FF2B5EF4-FFF2-40B4-BE49-F238E27FC236}">
                <a16:creationId xmlns:a16="http://schemas.microsoft.com/office/drawing/2014/main" id="{D677D0FE-B207-4C3F-8B18-62D376D58547}"/>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uk-UA" altLang="en-US" dirty="0"/>
          </a:p>
        </p:txBody>
      </p:sp>
    </p:spTree>
    <p:extLst>
      <p:ext uri="{BB962C8B-B14F-4D97-AF65-F5344CB8AC3E}">
        <p14:creationId xmlns:p14="http://schemas.microsoft.com/office/powerpoint/2010/main" val="8518016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Slide Image Placeholder 1">
            <a:extLst>
              <a:ext uri="{FF2B5EF4-FFF2-40B4-BE49-F238E27FC236}">
                <a16:creationId xmlns:a16="http://schemas.microsoft.com/office/drawing/2014/main" id="{7B546CC8-2E10-4A8D-A43C-CA4E66FF57D7}"/>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9459" name="Notes Placeholder 2">
            <a:extLst>
              <a:ext uri="{FF2B5EF4-FFF2-40B4-BE49-F238E27FC236}">
                <a16:creationId xmlns:a16="http://schemas.microsoft.com/office/drawing/2014/main" id="{D677D0FE-B207-4C3F-8B18-62D376D58547}"/>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uk-UA" altLang="en-US" dirty="0"/>
              <a:t>Ми</a:t>
            </a:r>
            <a:r>
              <a:rPr lang="uk-UA" altLang="en-US" baseline="0" dirty="0"/>
              <a:t> живемо в реальному світі і нас навколо оточують різноманітні об</a:t>
            </a:r>
            <a:r>
              <a:rPr lang="en-US" altLang="en-US" baseline="0" dirty="0"/>
              <a:t>’</a:t>
            </a:r>
            <a:r>
              <a:rPr lang="uk-UA" altLang="en-US" baseline="0" dirty="0" err="1"/>
              <a:t>єкти</a:t>
            </a:r>
            <a:r>
              <a:rPr lang="uk-UA" altLang="en-US" baseline="0" dirty="0"/>
              <a:t>. Але в програмуванні ми маємо справу із змінними функціями і іншими конструкціями, тобто абстрактними машинними командами. Але за допомогою ООП ми можемо в наших програмах керувати об</a:t>
            </a:r>
            <a:r>
              <a:rPr lang="en-US" altLang="en-US" baseline="0" dirty="0"/>
              <a:t>’</a:t>
            </a:r>
            <a:r>
              <a:rPr lang="uk-UA" altLang="en-US" baseline="0" dirty="0"/>
              <a:t>єктами подібно до нашого реального навколишнього світу.</a:t>
            </a:r>
            <a:endParaRPr lang="en-US" altLang="en-US" dirty="0"/>
          </a:p>
        </p:txBody>
      </p:sp>
    </p:spTree>
    <p:extLst>
      <p:ext uri="{BB962C8B-B14F-4D97-AF65-F5344CB8AC3E}">
        <p14:creationId xmlns:p14="http://schemas.microsoft.com/office/powerpoint/2010/main" val="364799057"/>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Slide Image Placeholder 1">
            <a:extLst>
              <a:ext uri="{FF2B5EF4-FFF2-40B4-BE49-F238E27FC236}">
                <a16:creationId xmlns:a16="http://schemas.microsoft.com/office/drawing/2014/main" id="{7B546CC8-2E10-4A8D-A43C-CA4E66FF57D7}"/>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9459" name="Notes Placeholder 2">
            <a:extLst>
              <a:ext uri="{FF2B5EF4-FFF2-40B4-BE49-F238E27FC236}">
                <a16:creationId xmlns:a16="http://schemas.microsoft.com/office/drawing/2014/main" id="{D677D0FE-B207-4C3F-8B18-62D376D58547}"/>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uk-UA" altLang="en-US" dirty="0"/>
          </a:p>
        </p:txBody>
      </p:sp>
    </p:spTree>
    <p:extLst>
      <p:ext uri="{BB962C8B-B14F-4D97-AF65-F5344CB8AC3E}">
        <p14:creationId xmlns:p14="http://schemas.microsoft.com/office/powerpoint/2010/main" val="4070193730"/>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Slide Image Placeholder 1">
            <a:extLst>
              <a:ext uri="{FF2B5EF4-FFF2-40B4-BE49-F238E27FC236}">
                <a16:creationId xmlns:a16="http://schemas.microsoft.com/office/drawing/2014/main" id="{7B546CC8-2E10-4A8D-A43C-CA4E66FF57D7}"/>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9459" name="Notes Placeholder 2">
            <a:extLst>
              <a:ext uri="{FF2B5EF4-FFF2-40B4-BE49-F238E27FC236}">
                <a16:creationId xmlns:a16="http://schemas.microsoft.com/office/drawing/2014/main" id="{D677D0FE-B207-4C3F-8B18-62D376D58547}"/>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uk-UA" altLang="en-US" dirty="0"/>
          </a:p>
        </p:txBody>
      </p:sp>
    </p:spTree>
    <p:extLst>
      <p:ext uri="{BB962C8B-B14F-4D97-AF65-F5344CB8AC3E}">
        <p14:creationId xmlns:p14="http://schemas.microsoft.com/office/powerpoint/2010/main" val="364799057"/>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Slide Image Placeholder 1">
            <a:extLst>
              <a:ext uri="{FF2B5EF4-FFF2-40B4-BE49-F238E27FC236}">
                <a16:creationId xmlns:a16="http://schemas.microsoft.com/office/drawing/2014/main" id="{7B546CC8-2E10-4A8D-A43C-CA4E66FF57D7}"/>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9459" name="Notes Placeholder 2">
            <a:extLst>
              <a:ext uri="{FF2B5EF4-FFF2-40B4-BE49-F238E27FC236}">
                <a16:creationId xmlns:a16="http://schemas.microsoft.com/office/drawing/2014/main" id="{D677D0FE-B207-4C3F-8B18-62D376D58547}"/>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ru-RU" dirty="0"/>
          </a:p>
        </p:txBody>
      </p:sp>
    </p:spTree>
    <p:extLst>
      <p:ext uri="{BB962C8B-B14F-4D97-AF65-F5344CB8AC3E}">
        <p14:creationId xmlns:p14="http://schemas.microsoft.com/office/powerpoint/2010/main" val="4070193730"/>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Slide Image Placeholder 1">
            <a:extLst>
              <a:ext uri="{FF2B5EF4-FFF2-40B4-BE49-F238E27FC236}">
                <a16:creationId xmlns:a16="http://schemas.microsoft.com/office/drawing/2014/main" id="{7B546CC8-2E10-4A8D-A43C-CA4E66FF57D7}"/>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9459" name="Notes Placeholder 2">
            <a:extLst>
              <a:ext uri="{FF2B5EF4-FFF2-40B4-BE49-F238E27FC236}">
                <a16:creationId xmlns:a16="http://schemas.microsoft.com/office/drawing/2014/main" id="{D677D0FE-B207-4C3F-8B18-62D376D58547}"/>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endParaRPr lang="ru-RU" dirty="0"/>
          </a:p>
        </p:txBody>
      </p:sp>
    </p:spTree>
    <p:extLst>
      <p:ext uri="{BB962C8B-B14F-4D97-AF65-F5344CB8AC3E}">
        <p14:creationId xmlns:p14="http://schemas.microsoft.com/office/powerpoint/2010/main" val="4070193730"/>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Slide Image Placeholder 1">
            <a:extLst>
              <a:ext uri="{FF2B5EF4-FFF2-40B4-BE49-F238E27FC236}">
                <a16:creationId xmlns:a16="http://schemas.microsoft.com/office/drawing/2014/main" id="{7B546CC8-2E10-4A8D-A43C-CA4E66FF57D7}"/>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9459" name="Notes Placeholder 2">
            <a:extLst>
              <a:ext uri="{FF2B5EF4-FFF2-40B4-BE49-F238E27FC236}">
                <a16:creationId xmlns:a16="http://schemas.microsoft.com/office/drawing/2014/main" id="{D677D0FE-B207-4C3F-8B18-62D376D58547}"/>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endParaRPr lang="ru-RU" dirty="0"/>
          </a:p>
        </p:txBody>
      </p:sp>
    </p:spTree>
    <p:extLst>
      <p:ext uri="{BB962C8B-B14F-4D97-AF65-F5344CB8AC3E}">
        <p14:creationId xmlns:p14="http://schemas.microsoft.com/office/powerpoint/2010/main" val="4070193730"/>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Slide Image Placeholder 1">
            <a:extLst>
              <a:ext uri="{FF2B5EF4-FFF2-40B4-BE49-F238E27FC236}">
                <a16:creationId xmlns:a16="http://schemas.microsoft.com/office/drawing/2014/main" id="{7B546CC8-2E10-4A8D-A43C-CA4E66FF57D7}"/>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9459" name="Notes Placeholder 2">
            <a:extLst>
              <a:ext uri="{FF2B5EF4-FFF2-40B4-BE49-F238E27FC236}">
                <a16:creationId xmlns:a16="http://schemas.microsoft.com/office/drawing/2014/main" id="{D677D0FE-B207-4C3F-8B18-62D376D58547}"/>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marL="0" marR="0" indent="0" algn="l" defTabSz="914400" rtl="0" eaLnBrk="1" fontAlgn="auto" latinLnBrk="0" hangingPunct="1">
              <a:lnSpc>
                <a:spcPct val="100000"/>
              </a:lnSpc>
              <a:spcBef>
                <a:spcPct val="0"/>
              </a:spcBef>
              <a:spcAft>
                <a:spcPts val="0"/>
              </a:spcAft>
              <a:buClrTx/>
              <a:buSzTx/>
              <a:buFontTx/>
              <a:buNone/>
              <a:tabLst/>
              <a:defRPr/>
            </a:pPr>
            <a:endParaRPr lang="uk-UA" altLang="en-US" dirty="0"/>
          </a:p>
        </p:txBody>
      </p:sp>
    </p:spTree>
    <p:extLst>
      <p:ext uri="{BB962C8B-B14F-4D97-AF65-F5344CB8AC3E}">
        <p14:creationId xmlns:p14="http://schemas.microsoft.com/office/powerpoint/2010/main" val="364799057"/>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Slide Image Placeholder 1">
            <a:extLst>
              <a:ext uri="{FF2B5EF4-FFF2-40B4-BE49-F238E27FC236}">
                <a16:creationId xmlns:a16="http://schemas.microsoft.com/office/drawing/2014/main" id="{7B546CC8-2E10-4A8D-A43C-CA4E66FF57D7}"/>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9459" name="Notes Placeholder 2">
            <a:extLst>
              <a:ext uri="{FF2B5EF4-FFF2-40B4-BE49-F238E27FC236}">
                <a16:creationId xmlns:a16="http://schemas.microsoft.com/office/drawing/2014/main" id="{D677D0FE-B207-4C3F-8B18-62D376D58547}"/>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marL="0" marR="0" indent="0" algn="l" defTabSz="914400" rtl="0" eaLnBrk="1" fontAlgn="auto" latinLnBrk="0" hangingPunct="1">
              <a:lnSpc>
                <a:spcPct val="100000"/>
              </a:lnSpc>
              <a:spcBef>
                <a:spcPct val="0"/>
              </a:spcBef>
              <a:spcAft>
                <a:spcPts val="0"/>
              </a:spcAft>
              <a:buClrTx/>
              <a:buSzTx/>
              <a:buFontTx/>
              <a:buNone/>
              <a:tabLst/>
              <a:defRPr/>
            </a:pPr>
            <a:endParaRPr lang="uk-UA" altLang="en-US" b="1" dirty="0"/>
          </a:p>
        </p:txBody>
      </p:sp>
    </p:spTree>
    <p:extLst>
      <p:ext uri="{BB962C8B-B14F-4D97-AF65-F5344CB8AC3E}">
        <p14:creationId xmlns:p14="http://schemas.microsoft.com/office/powerpoint/2010/main" val="364799057"/>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Slide Image Placeholder 1">
            <a:extLst>
              <a:ext uri="{FF2B5EF4-FFF2-40B4-BE49-F238E27FC236}">
                <a16:creationId xmlns:a16="http://schemas.microsoft.com/office/drawing/2014/main" id="{7B546CC8-2E10-4A8D-A43C-CA4E66FF57D7}"/>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9459" name="Notes Placeholder 2">
            <a:extLst>
              <a:ext uri="{FF2B5EF4-FFF2-40B4-BE49-F238E27FC236}">
                <a16:creationId xmlns:a16="http://schemas.microsoft.com/office/drawing/2014/main" id="{D677D0FE-B207-4C3F-8B18-62D376D58547}"/>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marL="0" marR="0" indent="0" algn="l" defTabSz="914400" rtl="0" eaLnBrk="1" fontAlgn="auto" latinLnBrk="0" hangingPunct="1">
              <a:lnSpc>
                <a:spcPct val="100000"/>
              </a:lnSpc>
              <a:spcBef>
                <a:spcPct val="0"/>
              </a:spcBef>
              <a:spcAft>
                <a:spcPts val="0"/>
              </a:spcAft>
              <a:buClrTx/>
              <a:buSzTx/>
              <a:buFontTx/>
              <a:buNone/>
              <a:tabLst/>
              <a:defRPr/>
            </a:pPr>
            <a:r>
              <a:rPr lang="uk-UA" altLang="en-US" dirty="0"/>
              <a:t>Аналогічно</a:t>
            </a:r>
            <a:r>
              <a:rPr lang="uk-UA" altLang="en-US" baseline="0" dirty="0"/>
              <a:t> через </a:t>
            </a:r>
            <a:r>
              <a:rPr lang="en-US" b="1" dirty="0">
                <a:solidFill>
                  <a:srgbClr val="7030A0"/>
                </a:solidFill>
                <a:latin typeface="Consolas" pitchFamily="49" charset="0"/>
                <a:cs typeface="Consolas" pitchFamily="49" charset="0"/>
              </a:rPr>
              <a:t>super</a:t>
            </a:r>
            <a:r>
              <a:rPr lang="uk-UA" b="1" dirty="0">
                <a:solidFill>
                  <a:srgbClr val="7030A0"/>
                </a:solidFill>
                <a:latin typeface="Consolas" pitchFamily="49" charset="0"/>
                <a:cs typeface="Consolas" pitchFamily="49" charset="0"/>
              </a:rPr>
              <a:t> </a:t>
            </a:r>
            <a:r>
              <a:rPr lang="uk-UA" b="0" dirty="0">
                <a:solidFill>
                  <a:srgbClr val="7030A0"/>
                </a:solidFill>
                <a:latin typeface="Consolas" pitchFamily="49" charset="0"/>
                <a:cs typeface="Consolas" pitchFamily="49" charset="0"/>
              </a:rPr>
              <a:t>можна</a:t>
            </a:r>
            <a:r>
              <a:rPr lang="uk-UA" b="0" baseline="0" dirty="0">
                <a:solidFill>
                  <a:srgbClr val="7030A0"/>
                </a:solidFill>
                <a:latin typeface="Consolas" pitchFamily="49" charset="0"/>
                <a:cs typeface="Consolas" pitchFamily="49" charset="0"/>
              </a:rPr>
              <a:t> </a:t>
            </a:r>
            <a:r>
              <a:rPr lang="uk-UA" b="0" baseline="0" dirty="0" err="1">
                <a:solidFill>
                  <a:srgbClr val="7030A0"/>
                </a:solidFill>
                <a:latin typeface="Consolas" pitchFamily="49" charset="0"/>
                <a:cs typeface="Consolas" pitchFamily="49" charset="0"/>
              </a:rPr>
              <a:t>зсилатися</a:t>
            </a:r>
            <a:r>
              <a:rPr lang="uk-UA" b="0" baseline="0" dirty="0">
                <a:solidFill>
                  <a:srgbClr val="7030A0"/>
                </a:solidFill>
                <a:latin typeface="Consolas" pitchFamily="49" charset="0"/>
                <a:cs typeface="Consolas" pitchFamily="49" charset="0"/>
              </a:rPr>
              <a:t> і на методи. </a:t>
            </a:r>
            <a:r>
              <a:rPr lang="en-US" b="1" dirty="0" err="1"/>
              <a:t>super.methodName</a:t>
            </a:r>
            <a:r>
              <a:rPr lang="en-US" b="1" dirty="0"/>
              <a:t>();</a:t>
            </a:r>
            <a:endParaRPr lang="uk-UA" b="1" dirty="0"/>
          </a:p>
          <a:p>
            <a:pPr marL="0" marR="0" indent="0" algn="l" defTabSz="914400" rtl="0" eaLnBrk="1" fontAlgn="auto" latinLnBrk="0" hangingPunct="1">
              <a:lnSpc>
                <a:spcPct val="100000"/>
              </a:lnSpc>
              <a:spcBef>
                <a:spcPct val="0"/>
              </a:spcBef>
              <a:spcAft>
                <a:spcPts val="0"/>
              </a:spcAft>
              <a:buClrTx/>
              <a:buSzTx/>
              <a:buFontTx/>
              <a:buNone/>
              <a:tabLst/>
              <a:defRPr/>
            </a:pPr>
            <a:r>
              <a:rPr lang="uk-UA" altLang="en-US" b="0" dirty="0"/>
              <a:t>Може бути також </a:t>
            </a:r>
            <a:r>
              <a:rPr lang="uk-UA" altLang="en-US" b="1" dirty="0"/>
              <a:t>ланцюжок </a:t>
            </a:r>
            <a:r>
              <a:rPr lang="en-US" b="1" dirty="0">
                <a:solidFill>
                  <a:srgbClr val="7030A0"/>
                </a:solidFill>
                <a:latin typeface="Consolas" pitchFamily="49" charset="0"/>
                <a:cs typeface="Consolas" pitchFamily="49" charset="0"/>
              </a:rPr>
              <a:t>super</a:t>
            </a:r>
            <a:r>
              <a:rPr lang="uk-UA" b="0" dirty="0">
                <a:solidFill>
                  <a:schemeClr val="tx1"/>
                </a:solidFill>
                <a:latin typeface="Consolas" pitchFamily="49" charset="0"/>
                <a:cs typeface="Consolas" pitchFamily="49" charset="0"/>
              </a:rPr>
              <a:t>.</a:t>
            </a:r>
            <a:r>
              <a:rPr lang="en-US" b="1" dirty="0">
                <a:solidFill>
                  <a:srgbClr val="7030A0"/>
                </a:solidFill>
                <a:latin typeface="Consolas" pitchFamily="49" charset="0"/>
                <a:cs typeface="Consolas" pitchFamily="49" charset="0"/>
              </a:rPr>
              <a:t> </a:t>
            </a:r>
            <a:r>
              <a:rPr lang="en-US" b="1" dirty="0" err="1"/>
              <a:t>super.methodName</a:t>
            </a:r>
            <a:r>
              <a:rPr lang="en-US" b="1" dirty="0"/>
              <a:t>();</a:t>
            </a:r>
            <a:endParaRPr lang="uk-UA" altLang="en-US" b="1" dirty="0"/>
          </a:p>
        </p:txBody>
      </p:sp>
    </p:spTree>
    <p:extLst>
      <p:ext uri="{BB962C8B-B14F-4D97-AF65-F5344CB8AC3E}">
        <p14:creationId xmlns:p14="http://schemas.microsoft.com/office/powerpoint/2010/main" val="364799057"/>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Slide Image Placeholder 1">
            <a:extLst>
              <a:ext uri="{FF2B5EF4-FFF2-40B4-BE49-F238E27FC236}">
                <a16:creationId xmlns:a16="http://schemas.microsoft.com/office/drawing/2014/main" id="{7B546CC8-2E10-4A8D-A43C-CA4E66FF57D7}"/>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9459" name="Notes Placeholder 2">
            <a:extLst>
              <a:ext uri="{FF2B5EF4-FFF2-40B4-BE49-F238E27FC236}">
                <a16:creationId xmlns:a16="http://schemas.microsoft.com/office/drawing/2014/main" id="{D677D0FE-B207-4C3F-8B18-62D376D58547}"/>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marL="0" marR="0" indent="0" algn="l" defTabSz="914400" rtl="0" eaLnBrk="1" fontAlgn="auto" latinLnBrk="0" hangingPunct="1">
              <a:lnSpc>
                <a:spcPct val="100000"/>
              </a:lnSpc>
              <a:spcBef>
                <a:spcPct val="0"/>
              </a:spcBef>
              <a:spcAft>
                <a:spcPts val="0"/>
              </a:spcAft>
              <a:buClrTx/>
              <a:buSzTx/>
              <a:buFontTx/>
              <a:buNone/>
              <a:tabLst/>
              <a:defRPr/>
            </a:pPr>
            <a:endParaRPr lang="uk-UA" altLang="en-US" dirty="0"/>
          </a:p>
        </p:txBody>
      </p:sp>
    </p:spTree>
    <p:extLst>
      <p:ext uri="{BB962C8B-B14F-4D97-AF65-F5344CB8AC3E}">
        <p14:creationId xmlns:p14="http://schemas.microsoft.com/office/powerpoint/2010/main" val="2431635523"/>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Slide Image Placeholder 1">
            <a:extLst>
              <a:ext uri="{FF2B5EF4-FFF2-40B4-BE49-F238E27FC236}">
                <a16:creationId xmlns:a16="http://schemas.microsoft.com/office/drawing/2014/main" id="{7B546CC8-2E10-4A8D-A43C-CA4E66FF57D7}"/>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9459" name="Notes Placeholder 2">
            <a:extLst>
              <a:ext uri="{FF2B5EF4-FFF2-40B4-BE49-F238E27FC236}">
                <a16:creationId xmlns:a16="http://schemas.microsoft.com/office/drawing/2014/main" id="{D677D0FE-B207-4C3F-8B18-62D376D58547}"/>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marL="0" marR="0" indent="0" algn="l" defTabSz="914400" rtl="0" eaLnBrk="1" fontAlgn="auto" latinLnBrk="0" hangingPunct="1">
              <a:lnSpc>
                <a:spcPct val="100000"/>
              </a:lnSpc>
              <a:spcBef>
                <a:spcPct val="0"/>
              </a:spcBef>
              <a:spcAft>
                <a:spcPts val="0"/>
              </a:spcAft>
              <a:buClrTx/>
              <a:buSzTx/>
              <a:buFontTx/>
              <a:buNone/>
              <a:tabLst/>
              <a:defRPr/>
            </a:pPr>
            <a:endParaRPr lang="uk-UA" altLang="en-US" dirty="0"/>
          </a:p>
        </p:txBody>
      </p:sp>
    </p:spTree>
    <p:extLst>
      <p:ext uri="{BB962C8B-B14F-4D97-AF65-F5344CB8AC3E}">
        <p14:creationId xmlns:p14="http://schemas.microsoft.com/office/powerpoint/2010/main" val="243163552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Slide Image Placeholder 1">
            <a:extLst>
              <a:ext uri="{FF2B5EF4-FFF2-40B4-BE49-F238E27FC236}">
                <a16:creationId xmlns:a16="http://schemas.microsoft.com/office/drawing/2014/main" id="{7B546CC8-2E10-4A8D-A43C-CA4E66FF57D7}"/>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9459" name="Notes Placeholder 2">
            <a:extLst>
              <a:ext uri="{FF2B5EF4-FFF2-40B4-BE49-F238E27FC236}">
                <a16:creationId xmlns:a16="http://schemas.microsoft.com/office/drawing/2014/main" id="{D677D0FE-B207-4C3F-8B18-62D376D58547}"/>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uk-UA" altLang="en-US" dirty="0"/>
          </a:p>
        </p:txBody>
      </p:sp>
    </p:spTree>
    <p:extLst>
      <p:ext uri="{BB962C8B-B14F-4D97-AF65-F5344CB8AC3E}">
        <p14:creationId xmlns:p14="http://schemas.microsoft.com/office/powerpoint/2010/main" val="364799057"/>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Slide Image Placeholder 1">
            <a:extLst>
              <a:ext uri="{FF2B5EF4-FFF2-40B4-BE49-F238E27FC236}">
                <a16:creationId xmlns:a16="http://schemas.microsoft.com/office/drawing/2014/main" id="{7B546CC8-2E10-4A8D-A43C-CA4E66FF57D7}"/>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9459" name="Notes Placeholder 2">
            <a:extLst>
              <a:ext uri="{FF2B5EF4-FFF2-40B4-BE49-F238E27FC236}">
                <a16:creationId xmlns:a16="http://schemas.microsoft.com/office/drawing/2014/main" id="{D677D0FE-B207-4C3F-8B18-62D376D58547}"/>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marL="0" marR="0" indent="0" algn="l" defTabSz="914400" rtl="0" eaLnBrk="1" fontAlgn="auto" latinLnBrk="0" hangingPunct="1">
              <a:lnSpc>
                <a:spcPct val="100000"/>
              </a:lnSpc>
              <a:spcBef>
                <a:spcPct val="0"/>
              </a:spcBef>
              <a:spcAft>
                <a:spcPts val="0"/>
              </a:spcAft>
              <a:buClrTx/>
              <a:buSzTx/>
              <a:buFontTx/>
              <a:buNone/>
              <a:tabLst/>
              <a:defRPr/>
            </a:pPr>
            <a:endParaRPr lang="uk-UA" altLang="en-US" dirty="0"/>
          </a:p>
        </p:txBody>
      </p:sp>
    </p:spTree>
    <p:extLst>
      <p:ext uri="{BB962C8B-B14F-4D97-AF65-F5344CB8AC3E}">
        <p14:creationId xmlns:p14="http://schemas.microsoft.com/office/powerpoint/2010/main" val="243163552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Slide Image Placeholder 1">
            <a:extLst>
              <a:ext uri="{FF2B5EF4-FFF2-40B4-BE49-F238E27FC236}">
                <a16:creationId xmlns:a16="http://schemas.microsoft.com/office/drawing/2014/main" id="{7B546CC8-2E10-4A8D-A43C-CA4E66FF57D7}"/>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9459" name="Notes Placeholder 2">
            <a:extLst>
              <a:ext uri="{FF2B5EF4-FFF2-40B4-BE49-F238E27FC236}">
                <a16:creationId xmlns:a16="http://schemas.microsoft.com/office/drawing/2014/main" id="{D677D0FE-B207-4C3F-8B18-62D376D58547}"/>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endParaRPr lang="uk-UA" altLang="en-US" dirty="0"/>
          </a:p>
        </p:txBody>
      </p:sp>
    </p:spTree>
    <p:extLst>
      <p:ext uri="{BB962C8B-B14F-4D97-AF65-F5344CB8AC3E}">
        <p14:creationId xmlns:p14="http://schemas.microsoft.com/office/powerpoint/2010/main" val="36479905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Slide Image Placeholder 1">
            <a:extLst>
              <a:ext uri="{FF2B5EF4-FFF2-40B4-BE49-F238E27FC236}">
                <a16:creationId xmlns:a16="http://schemas.microsoft.com/office/drawing/2014/main" id="{7B546CC8-2E10-4A8D-A43C-CA4E66FF57D7}"/>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9459" name="Notes Placeholder 2">
            <a:extLst>
              <a:ext uri="{FF2B5EF4-FFF2-40B4-BE49-F238E27FC236}">
                <a16:creationId xmlns:a16="http://schemas.microsoft.com/office/drawing/2014/main" id="{D677D0FE-B207-4C3F-8B18-62D376D58547}"/>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uk-UA" altLang="en-US" dirty="0"/>
          </a:p>
        </p:txBody>
      </p:sp>
    </p:spTree>
    <p:extLst>
      <p:ext uri="{BB962C8B-B14F-4D97-AF65-F5344CB8AC3E}">
        <p14:creationId xmlns:p14="http://schemas.microsoft.com/office/powerpoint/2010/main" val="36479905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Slide Image Placeholder 1">
            <a:extLst>
              <a:ext uri="{FF2B5EF4-FFF2-40B4-BE49-F238E27FC236}">
                <a16:creationId xmlns:a16="http://schemas.microsoft.com/office/drawing/2014/main" id="{7B546CC8-2E10-4A8D-A43C-CA4E66FF57D7}"/>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9459" name="Notes Placeholder 2">
            <a:extLst>
              <a:ext uri="{FF2B5EF4-FFF2-40B4-BE49-F238E27FC236}">
                <a16:creationId xmlns:a16="http://schemas.microsoft.com/office/drawing/2014/main" id="{D677D0FE-B207-4C3F-8B18-62D376D58547}"/>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uk-UA" altLang="en-US" dirty="0"/>
          </a:p>
        </p:txBody>
      </p:sp>
    </p:spTree>
    <p:extLst>
      <p:ext uri="{BB962C8B-B14F-4D97-AF65-F5344CB8AC3E}">
        <p14:creationId xmlns:p14="http://schemas.microsoft.com/office/powerpoint/2010/main" val="36479905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Slide Image Placeholder 1">
            <a:extLst>
              <a:ext uri="{FF2B5EF4-FFF2-40B4-BE49-F238E27FC236}">
                <a16:creationId xmlns:a16="http://schemas.microsoft.com/office/drawing/2014/main" id="{7B546CC8-2E10-4A8D-A43C-CA4E66FF57D7}"/>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9459" name="Notes Placeholder 2">
            <a:extLst>
              <a:ext uri="{FF2B5EF4-FFF2-40B4-BE49-F238E27FC236}">
                <a16:creationId xmlns:a16="http://schemas.microsoft.com/office/drawing/2014/main" id="{D677D0FE-B207-4C3F-8B18-62D376D58547}"/>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uk-UA" altLang="en-US" dirty="0"/>
          </a:p>
        </p:txBody>
      </p:sp>
    </p:spTree>
    <p:extLst>
      <p:ext uri="{BB962C8B-B14F-4D97-AF65-F5344CB8AC3E}">
        <p14:creationId xmlns:p14="http://schemas.microsoft.com/office/powerpoint/2010/main" val="36479905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Slide Image Placeholder 1">
            <a:extLst>
              <a:ext uri="{FF2B5EF4-FFF2-40B4-BE49-F238E27FC236}">
                <a16:creationId xmlns:a16="http://schemas.microsoft.com/office/drawing/2014/main" id="{7B546CC8-2E10-4A8D-A43C-CA4E66FF57D7}"/>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9459" name="Notes Placeholder 2">
            <a:extLst>
              <a:ext uri="{FF2B5EF4-FFF2-40B4-BE49-F238E27FC236}">
                <a16:creationId xmlns:a16="http://schemas.microsoft.com/office/drawing/2014/main" id="{D677D0FE-B207-4C3F-8B18-62D376D58547}"/>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uk-UA" altLang="en-US" dirty="0"/>
          </a:p>
        </p:txBody>
      </p:sp>
    </p:spTree>
    <p:extLst>
      <p:ext uri="{BB962C8B-B14F-4D97-AF65-F5344CB8AC3E}">
        <p14:creationId xmlns:p14="http://schemas.microsoft.com/office/powerpoint/2010/main" val="36479905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Slide Image Placeholder 1">
            <a:extLst>
              <a:ext uri="{FF2B5EF4-FFF2-40B4-BE49-F238E27FC236}">
                <a16:creationId xmlns:a16="http://schemas.microsoft.com/office/drawing/2014/main" id="{7B546CC8-2E10-4A8D-A43C-CA4E66FF57D7}"/>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9459" name="Notes Placeholder 2">
            <a:extLst>
              <a:ext uri="{FF2B5EF4-FFF2-40B4-BE49-F238E27FC236}">
                <a16:creationId xmlns:a16="http://schemas.microsoft.com/office/drawing/2014/main" id="{D677D0FE-B207-4C3F-8B18-62D376D58547}"/>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uk-UA" altLang="en-US" b="1" dirty="0"/>
          </a:p>
        </p:txBody>
      </p:sp>
    </p:spTree>
    <p:extLst>
      <p:ext uri="{BB962C8B-B14F-4D97-AF65-F5344CB8AC3E}">
        <p14:creationId xmlns:p14="http://schemas.microsoft.com/office/powerpoint/2010/main" val="364799057"/>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SLIDE-DARK-1">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9" name="Title 8"/>
          <p:cNvSpPr>
            <a:spLocks noGrp="1"/>
          </p:cNvSpPr>
          <p:nvPr>
            <p:ph type="title" hasCustomPrompt="1"/>
          </p:nvPr>
        </p:nvSpPr>
        <p:spPr>
          <a:xfrm>
            <a:off x="-208308" y="174928"/>
            <a:ext cx="12390783" cy="6683071"/>
          </a:xfrm>
          <a:prstGeom prst="rect">
            <a:avLst/>
          </a:prstGeom>
        </p:spPr>
        <p:txBody>
          <a:bodyPr anchor="t">
            <a:noAutofit/>
          </a:bodyPr>
          <a:lstStyle>
            <a:lvl1pPr>
              <a:lnSpc>
                <a:spcPts val="11000"/>
              </a:lnSpc>
              <a:defRPr sz="15000">
                <a:latin typeface="Proxima Nova Black" panose="02000506030000020004" pitchFamily="50" charset="0"/>
              </a:defRPr>
            </a:lvl1pPr>
          </a:lstStyle>
          <a:p>
            <a:r>
              <a:rPr lang="en-US" dirty="0"/>
              <a:t>TITLE</a:t>
            </a:r>
            <a:br>
              <a:rPr lang="uk-UA" dirty="0"/>
            </a:br>
            <a:r>
              <a:rPr lang="en-US" dirty="0"/>
              <a:t>TO</a:t>
            </a:r>
            <a:r>
              <a:rPr lang="uk-UA" dirty="0"/>
              <a:t> </a:t>
            </a:r>
            <a:r>
              <a:rPr lang="en-US" dirty="0"/>
              <a:t>BE</a:t>
            </a:r>
            <a:r>
              <a:rPr lang="uk-UA" dirty="0"/>
              <a:t> </a:t>
            </a:r>
            <a:r>
              <a:rPr lang="en-US" dirty="0"/>
              <a:t>CAPI</a:t>
            </a:r>
            <a:br>
              <a:rPr lang="uk-UA" dirty="0"/>
            </a:br>
            <a:r>
              <a:rPr lang="en-US" dirty="0"/>
              <a:t>TALIZED</a:t>
            </a:r>
          </a:p>
        </p:txBody>
      </p:sp>
      <p:sp>
        <p:nvSpPr>
          <p:cNvPr id="20" name="Text Placeholder 19"/>
          <p:cNvSpPr>
            <a:spLocks noGrp="1"/>
          </p:cNvSpPr>
          <p:nvPr>
            <p:ph type="body" sz="quarter" idx="10" hasCustomPrompt="1"/>
          </p:nvPr>
        </p:nvSpPr>
        <p:spPr>
          <a:xfrm>
            <a:off x="685800" y="5915025"/>
            <a:ext cx="3467100" cy="295275"/>
          </a:xfrm>
          <a:prstGeom prst="rect">
            <a:avLst/>
          </a:prstGeom>
        </p:spPr>
        <p:txBody>
          <a:bodyPr lIns="0"/>
          <a:lstStyle>
            <a:lvl1pPr marL="0" indent="0">
              <a:buNone/>
              <a:defRPr sz="2000" baseline="0">
                <a:latin typeface="Open Sans" panose="020B0606030504020204" pitchFamily="34" charset="0"/>
                <a:ea typeface="Open Sans" panose="020B0606030504020204" pitchFamily="34" charset="0"/>
                <a:cs typeface="Open Sans" panose="020B0606030504020204" pitchFamily="34" charset="0"/>
              </a:defRPr>
            </a:lvl1pPr>
          </a:lstStyle>
          <a:p>
            <a:pPr lvl="0"/>
            <a:r>
              <a:rPr lang="en-US" dirty="0"/>
              <a:t>by Speaker</a:t>
            </a:r>
          </a:p>
        </p:txBody>
      </p:sp>
    </p:spTree>
    <p:extLst>
      <p:ext uri="{BB962C8B-B14F-4D97-AF65-F5344CB8AC3E}">
        <p14:creationId xmlns:p14="http://schemas.microsoft.com/office/powerpoint/2010/main" val="57075148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preserve="1" userDrawn="1">
  <p:cSld name="WIDE-PHOTOT-DARK">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85800" y="685801"/>
            <a:ext cx="10820400" cy="685800"/>
          </a:xfrm>
          <a:prstGeom prst="rect">
            <a:avLst/>
          </a:prstGeom>
        </p:spPr>
        <p:txBody>
          <a:bodyPr lIns="0"/>
          <a:lstStyle>
            <a:lvl1pPr>
              <a:defRPr baseline="0">
                <a:latin typeface="Proxima Nova Black" panose="02000506030000020004" pitchFamily="50" charset="0"/>
              </a:defRPr>
            </a:lvl1pPr>
          </a:lstStyle>
          <a:p>
            <a:r>
              <a:rPr lang="en-US" dirty="0"/>
              <a:t>CLICK TO EDIT THE TITLE</a:t>
            </a:r>
          </a:p>
        </p:txBody>
      </p:sp>
      <p:sp>
        <p:nvSpPr>
          <p:cNvPr id="4" name="Picture Placeholder 3"/>
          <p:cNvSpPr>
            <a:spLocks noGrp="1"/>
          </p:cNvSpPr>
          <p:nvPr>
            <p:ph type="pic" sz="quarter" idx="10"/>
          </p:nvPr>
        </p:nvSpPr>
        <p:spPr>
          <a:xfrm>
            <a:off x="0" y="2057400"/>
            <a:ext cx="12192000" cy="4800600"/>
          </a:xfrm>
          <a:prstGeom prst="rect">
            <a:avLst/>
          </a:prstGeom>
        </p:spPr>
        <p:txBody>
          <a:bodyPr/>
          <a:lstStyle/>
          <a:p>
            <a:r>
              <a:rPr lang="en-US"/>
              <a:t>Click icon to add picture</a:t>
            </a:r>
          </a:p>
        </p:txBody>
      </p:sp>
      <p:sp>
        <p:nvSpPr>
          <p:cNvPr id="8" name="TextBox 7"/>
          <p:cNvSpPr txBox="1"/>
          <p:nvPr userDrawn="1"/>
        </p:nvSpPr>
        <p:spPr>
          <a:xfrm>
            <a:off x="9486900" y="236808"/>
            <a:ext cx="2121626" cy="261610"/>
          </a:xfrm>
          <a:prstGeom prst="rect">
            <a:avLst/>
          </a:prstGeom>
          <a:noFill/>
        </p:spPr>
        <p:txBody>
          <a:bodyPr wrap="square" rtlCol="0">
            <a:spAutoFit/>
          </a:bodyPr>
          <a:lstStyle/>
          <a:p>
            <a:pPr algn="r"/>
            <a:r>
              <a:rPr lang="en-US" sz="1100" dirty="0">
                <a:latin typeface="Open Sans" panose="020B0606030504020204" pitchFamily="34" charset="0"/>
                <a:ea typeface="Open Sans" panose="020B0606030504020204" pitchFamily="34" charset="0"/>
                <a:cs typeface="Open Sans" panose="020B0606030504020204" pitchFamily="34" charset="0"/>
              </a:rPr>
              <a:t>SoftServe Confidential</a:t>
            </a:r>
          </a:p>
        </p:txBody>
      </p:sp>
    </p:spTree>
    <p:extLst>
      <p:ext uri="{BB962C8B-B14F-4D97-AF65-F5344CB8AC3E}">
        <p14:creationId xmlns:p14="http://schemas.microsoft.com/office/powerpoint/2010/main" val="212739608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PHOTO-LEFT-DARK">
    <p:spTree>
      <p:nvGrpSpPr>
        <p:cNvPr id="1" name=""/>
        <p:cNvGrpSpPr/>
        <p:nvPr/>
      </p:nvGrpSpPr>
      <p:grpSpPr>
        <a:xfrm>
          <a:off x="0" y="0"/>
          <a:ext cx="0" cy="0"/>
          <a:chOff x="0" y="0"/>
          <a:chExt cx="0" cy="0"/>
        </a:xfrm>
      </p:grpSpPr>
      <p:sp>
        <p:nvSpPr>
          <p:cNvPr id="5" name="Text Placeholder 6"/>
          <p:cNvSpPr>
            <a:spLocks noGrp="1"/>
          </p:cNvSpPr>
          <p:nvPr>
            <p:ph type="body" sz="quarter" idx="12" hasCustomPrompt="1"/>
          </p:nvPr>
        </p:nvSpPr>
        <p:spPr>
          <a:xfrm>
            <a:off x="6210300" y="2743200"/>
            <a:ext cx="5295900" cy="2743200"/>
          </a:xfrm>
          <a:prstGeom prst="rect">
            <a:avLst/>
          </a:prstGeom>
        </p:spPr>
        <p:txBody>
          <a:bodyPr lIns="0"/>
          <a:lstStyle>
            <a:lvl1pPr marL="0" indent="0">
              <a:lnSpc>
                <a:spcPct val="10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 </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Title 2"/>
          <p:cNvSpPr>
            <a:spLocks noGrp="1"/>
          </p:cNvSpPr>
          <p:nvPr>
            <p:ph type="title" hasCustomPrompt="1"/>
          </p:nvPr>
        </p:nvSpPr>
        <p:spPr>
          <a:xfrm>
            <a:off x="6210300" y="1371601"/>
            <a:ext cx="5295900" cy="1371600"/>
          </a:xfrm>
          <a:prstGeom prst="rect">
            <a:avLst/>
          </a:prstGeom>
        </p:spPr>
        <p:txBody>
          <a:bodyPr lIns="0"/>
          <a:lstStyle>
            <a:lvl1pPr>
              <a:lnSpc>
                <a:spcPct val="80000"/>
              </a:lnSpc>
              <a:defRPr baseline="0">
                <a:latin typeface="Proxima Nova Black" panose="02000506030000020004" pitchFamily="50" charset="0"/>
              </a:defRPr>
            </a:lvl1pPr>
          </a:lstStyle>
          <a:p>
            <a:r>
              <a:rPr lang="en-US" dirty="0"/>
              <a:t>TITLE TO BE CAPITALIZED</a:t>
            </a:r>
          </a:p>
        </p:txBody>
      </p:sp>
      <p:sp>
        <p:nvSpPr>
          <p:cNvPr id="4" name="Picture Placeholder 3"/>
          <p:cNvSpPr>
            <a:spLocks noGrp="1"/>
          </p:cNvSpPr>
          <p:nvPr>
            <p:ph type="pic" sz="quarter" idx="13"/>
          </p:nvPr>
        </p:nvSpPr>
        <p:spPr>
          <a:xfrm>
            <a:off x="0" y="0"/>
            <a:ext cx="5295900" cy="6858000"/>
          </a:xfrm>
          <a:prstGeom prst="rect">
            <a:avLst/>
          </a:prstGeom>
        </p:spPr>
        <p:txBody>
          <a:bodyPr/>
          <a:lstStyle/>
          <a:p>
            <a:r>
              <a:rPr lang="en-US"/>
              <a:t>Click icon to add picture</a:t>
            </a:r>
          </a:p>
        </p:txBody>
      </p:sp>
      <p:sp>
        <p:nvSpPr>
          <p:cNvPr id="7" name="TextBox 6"/>
          <p:cNvSpPr txBox="1"/>
          <p:nvPr userDrawn="1"/>
        </p:nvSpPr>
        <p:spPr>
          <a:xfrm>
            <a:off x="9486900" y="236808"/>
            <a:ext cx="2121626" cy="261610"/>
          </a:xfrm>
          <a:prstGeom prst="rect">
            <a:avLst/>
          </a:prstGeom>
          <a:noFill/>
        </p:spPr>
        <p:txBody>
          <a:bodyPr wrap="square" rtlCol="0">
            <a:spAutoFit/>
          </a:bodyPr>
          <a:lstStyle/>
          <a:p>
            <a:pPr algn="r"/>
            <a:r>
              <a:rPr lang="en-US" sz="1100" dirty="0">
                <a:latin typeface="Open Sans" panose="020B0606030504020204" pitchFamily="34" charset="0"/>
                <a:ea typeface="Open Sans" panose="020B0606030504020204" pitchFamily="34" charset="0"/>
                <a:cs typeface="Open Sans" panose="020B0606030504020204" pitchFamily="34" charset="0"/>
              </a:rPr>
              <a:t>SoftServe Confidential</a:t>
            </a:r>
          </a:p>
        </p:txBody>
      </p:sp>
    </p:spTree>
    <p:extLst>
      <p:ext uri="{BB962C8B-B14F-4D97-AF65-F5344CB8AC3E}">
        <p14:creationId xmlns:p14="http://schemas.microsoft.com/office/powerpoint/2010/main" val="380202583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DESCRIPTION-PHOTO-RIGHT-DARK">
    <p:spTree>
      <p:nvGrpSpPr>
        <p:cNvPr id="1" name=""/>
        <p:cNvGrpSpPr/>
        <p:nvPr/>
      </p:nvGrpSpPr>
      <p:grpSpPr>
        <a:xfrm>
          <a:off x="0" y="0"/>
          <a:ext cx="0" cy="0"/>
          <a:chOff x="0" y="0"/>
          <a:chExt cx="0" cy="0"/>
        </a:xfrm>
      </p:grpSpPr>
      <p:sp>
        <p:nvSpPr>
          <p:cNvPr id="3" name="Title 2"/>
          <p:cNvSpPr>
            <a:spLocks noGrp="1"/>
          </p:cNvSpPr>
          <p:nvPr>
            <p:ph type="title" hasCustomPrompt="1"/>
          </p:nvPr>
        </p:nvSpPr>
        <p:spPr>
          <a:xfrm>
            <a:off x="685800" y="1382486"/>
            <a:ext cx="3467100" cy="1913709"/>
          </a:xfrm>
          <a:prstGeom prst="rect">
            <a:avLst/>
          </a:prstGeom>
        </p:spPr>
        <p:txBody>
          <a:bodyPr lIns="0"/>
          <a:lstStyle>
            <a:lvl1pPr>
              <a:lnSpc>
                <a:spcPct val="80000"/>
              </a:lnSpc>
              <a:defRPr baseline="0">
                <a:latin typeface="Proxima Nova Black" panose="02000506030000020004" pitchFamily="50" charset="0"/>
              </a:defRPr>
            </a:lvl1pPr>
          </a:lstStyle>
          <a:p>
            <a:r>
              <a:rPr lang="en-US" dirty="0"/>
              <a:t>TITLE TO</a:t>
            </a:r>
            <a:br>
              <a:rPr lang="uk-UA" dirty="0"/>
            </a:br>
            <a:r>
              <a:rPr lang="en-US" dirty="0"/>
              <a:t>BE</a:t>
            </a:r>
            <a:r>
              <a:rPr lang="uk-UA" dirty="0"/>
              <a:t> С</a:t>
            </a:r>
            <a:r>
              <a:rPr lang="en-US" dirty="0"/>
              <a:t>APITA</a:t>
            </a:r>
            <a:br>
              <a:rPr lang="uk-UA" dirty="0"/>
            </a:br>
            <a:r>
              <a:rPr lang="en-US" dirty="0"/>
              <a:t>LIZED</a:t>
            </a:r>
          </a:p>
        </p:txBody>
      </p:sp>
      <p:sp>
        <p:nvSpPr>
          <p:cNvPr id="9" name="TextBox 8"/>
          <p:cNvSpPr txBox="1"/>
          <p:nvPr userDrawn="1"/>
        </p:nvSpPr>
        <p:spPr>
          <a:xfrm>
            <a:off x="9486900" y="236808"/>
            <a:ext cx="2121626" cy="261610"/>
          </a:xfrm>
          <a:prstGeom prst="rect">
            <a:avLst/>
          </a:prstGeom>
          <a:noFill/>
        </p:spPr>
        <p:txBody>
          <a:bodyPr wrap="square" rtlCol="0">
            <a:spAutoFit/>
          </a:bodyPr>
          <a:lstStyle/>
          <a:p>
            <a:pPr algn="r"/>
            <a:r>
              <a:rPr lang="en-US" sz="1100" dirty="0">
                <a:latin typeface="Open Sans" panose="020B0606030504020204" pitchFamily="34" charset="0"/>
                <a:ea typeface="Open Sans" panose="020B0606030504020204" pitchFamily="34" charset="0"/>
                <a:cs typeface="Open Sans" panose="020B0606030504020204" pitchFamily="34" charset="0"/>
              </a:rPr>
              <a:t>SoftServe Confidential</a:t>
            </a:r>
          </a:p>
        </p:txBody>
      </p:sp>
      <p:sp>
        <p:nvSpPr>
          <p:cNvPr id="4" name="Picture Placeholder 3"/>
          <p:cNvSpPr>
            <a:spLocks noGrp="1"/>
          </p:cNvSpPr>
          <p:nvPr>
            <p:ph type="pic" sz="quarter" idx="14"/>
          </p:nvPr>
        </p:nvSpPr>
        <p:spPr>
          <a:xfrm>
            <a:off x="4381500" y="1371600"/>
            <a:ext cx="7124700" cy="4114800"/>
          </a:xfrm>
          <a:prstGeom prst="rect">
            <a:avLst/>
          </a:prstGeom>
        </p:spPr>
        <p:txBody>
          <a:bodyPr/>
          <a:lstStyle/>
          <a:p>
            <a:r>
              <a:rPr lang="en-US"/>
              <a:t>Click icon to add picture</a:t>
            </a:r>
          </a:p>
        </p:txBody>
      </p:sp>
      <p:sp>
        <p:nvSpPr>
          <p:cNvPr id="10" name="Text Placeholder 6"/>
          <p:cNvSpPr>
            <a:spLocks noGrp="1"/>
          </p:cNvSpPr>
          <p:nvPr>
            <p:ph type="body" sz="quarter" idx="12" hasCustomPrompt="1"/>
          </p:nvPr>
        </p:nvSpPr>
        <p:spPr>
          <a:xfrm>
            <a:off x="685800" y="3429000"/>
            <a:ext cx="3467100" cy="2057400"/>
          </a:xfrm>
          <a:prstGeom prst="rect">
            <a:avLst/>
          </a:prstGeom>
        </p:spPr>
        <p:txBody>
          <a:bodyPr lIns="0"/>
          <a:lstStyle>
            <a:lvl1pPr marL="0" indent="0">
              <a:lnSpc>
                <a:spcPct val="10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 </a:t>
            </a:r>
          </a:p>
        </p:txBody>
      </p:sp>
    </p:spTree>
    <p:extLst>
      <p:ext uri="{BB962C8B-B14F-4D97-AF65-F5344CB8AC3E}">
        <p14:creationId xmlns:p14="http://schemas.microsoft.com/office/powerpoint/2010/main" val="373451496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WIDE-CHART-DARK">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85800" y="685801"/>
            <a:ext cx="10820400" cy="685800"/>
          </a:xfrm>
          <a:prstGeom prst="rect">
            <a:avLst/>
          </a:prstGeom>
        </p:spPr>
        <p:txBody>
          <a:bodyPr lIns="0"/>
          <a:lstStyle>
            <a:lvl1pPr>
              <a:defRPr baseline="0">
                <a:latin typeface="Proxima Nova Black" panose="02000506030000020004" pitchFamily="50" charset="0"/>
              </a:defRPr>
            </a:lvl1pPr>
          </a:lstStyle>
          <a:p>
            <a:r>
              <a:rPr lang="en-US" dirty="0"/>
              <a:t>TITLE TO BE CAPITALIZED</a:t>
            </a:r>
          </a:p>
        </p:txBody>
      </p:sp>
      <p:sp>
        <p:nvSpPr>
          <p:cNvPr id="8" name="TextBox 7"/>
          <p:cNvSpPr txBox="1"/>
          <p:nvPr userDrawn="1"/>
        </p:nvSpPr>
        <p:spPr>
          <a:xfrm>
            <a:off x="9486900" y="236808"/>
            <a:ext cx="2121626" cy="261610"/>
          </a:xfrm>
          <a:prstGeom prst="rect">
            <a:avLst/>
          </a:prstGeom>
          <a:noFill/>
        </p:spPr>
        <p:txBody>
          <a:bodyPr wrap="square" rtlCol="0">
            <a:spAutoFit/>
          </a:bodyPr>
          <a:lstStyle/>
          <a:p>
            <a:pPr algn="r"/>
            <a:r>
              <a:rPr lang="en-US" sz="1100" dirty="0">
                <a:latin typeface="Open Sans" panose="020B0606030504020204" pitchFamily="34" charset="0"/>
                <a:ea typeface="Open Sans" panose="020B0606030504020204" pitchFamily="34" charset="0"/>
                <a:cs typeface="Open Sans" panose="020B0606030504020204" pitchFamily="34" charset="0"/>
              </a:rPr>
              <a:t>SoftServe Confidential</a:t>
            </a:r>
          </a:p>
        </p:txBody>
      </p:sp>
      <p:sp>
        <p:nvSpPr>
          <p:cNvPr id="5" name="Chart Placeholder 4"/>
          <p:cNvSpPr>
            <a:spLocks noGrp="1"/>
          </p:cNvSpPr>
          <p:nvPr>
            <p:ph type="chart" sz="quarter" idx="11"/>
          </p:nvPr>
        </p:nvSpPr>
        <p:spPr>
          <a:xfrm>
            <a:off x="685800" y="2057400"/>
            <a:ext cx="10820400" cy="3429000"/>
          </a:xfrm>
          <a:prstGeom prst="rect">
            <a:avLst/>
          </a:prstGeom>
        </p:spPr>
        <p:txBody>
          <a:bodyPr/>
          <a:lstStyle/>
          <a:p>
            <a:r>
              <a:rPr lang="en-US"/>
              <a:t>Click icon to add chart</a:t>
            </a:r>
          </a:p>
        </p:txBody>
      </p:sp>
    </p:spTree>
    <p:extLst>
      <p:ext uri="{BB962C8B-B14F-4D97-AF65-F5344CB8AC3E}">
        <p14:creationId xmlns:p14="http://schemas.microsoft.com/office/powerpoint/2010/main" val="168543594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CHART-LEFT-DARK">
    <p:spTree>
      <p:nvGrpSpPr>
        <p:cNvPr id="1" name=""/>
        <p:cNvGrpSpPr/>
        <p:nvPr/>
      </p:nvGrpSpPr>
      <p:grpSpPr>
        <a:xfrm>
          <a:off x="0" y="0"/>
          <a:ext cx="0" cy="0"/>
          <a:chOff x="0" y="0"/>
          <a:chExt cx="0" cy="0"/>
        </a:xfrm>
      </p:grpSpPr>
      <p:sp>
        <p:nvSpPr>
          <p:cNvPr id="3" name="Title 2"/>
          <p:cNvSpPr>
            <a:spLocks noGrp="1"/>
          </p:cNvSpPr>
          <p:nvPr>
            <p:ph type="title" hasCustomPrompt="1"/>
          </p:nvPr>
        </p:nvSpPr>
        <p:spPr>
          <a:xfrm>
            <a:off x="685800" y="1382486"/>
            <a:ext cx="3467100" cy="1913709"/>
          </a:xfrm>
          <a:prstGeom prst="rect">
            <a:avLst/>
          </a:prstGeom>
        </p:spPr>
        <p:txBody>
          <a:bodyPr lIns="0"/>
          <a:lstStyle>
            <a:lvl1pPr>
              <a:lnSpc>
                <a:spcPct val="80000"/>
              </a:lnSpc>
              <a:defRPr baseline="0">
                <a:latin typeface="Proxima Nova Black" panose="02000506030000020004" pitchFamily="50" charset="0"/>
              </a:defRPr>
            </a:lvl1pPr>
          </a:lstStyle>
          <a:p>
            <a:r>
              <a:rPr lang="en-US" dirty="0"/>
              <a:t>TITLE TO</a:t>
            </a:r>
            <a:br>
              <a:rPr lang="uk-UA" dirty="0"/>
            </a:br>
            <a:r>
              <a:rPr lang="en-US" dirty="0"/>
              <a:t>BE CAPITA</a:t>
            </a:r>
            <a:br>
              <a:rPr lang="uk-UA" dirty="0"/>
            </a:br>
            <a:r>
              <a:rPr lang="en-US" dirty="0"/>
              <a:t>LIZED</a:t>
            </a:r>
          </a:p>
        </p:txBody>
      </p:sp>
      <p:sp>
        <p:nvSpPr>
          <p:cNvPr id="9" name="TextBox 8"/>
          <p:cNvSpPr txBox="1"/>
          <p:nvPr userDrawn="1"/>
        </p:nvSpPr>
        <p:spPr>
          <a:xfrm>
            <a:off x="9486900" y="236808"/>
            <a:ext cx="2121626" cy="261610"/>
          </a:xfrm>
          <a:prstGeom prst="rect">
            <a:avLst/>
          </a:prstGeom>
          <a:noFill/>
        </p:spPr>
        <p:txBody>
          <a:bodyPr wrap="square" rtlCol="0">
            <a:spAutoFit/>
          </a:bodyPr>
          <a:lstStyle/>
          <a:p>
            <a:pPr algn="r"/>
            <a:r>
              <a:rPr lang="en-US" sz="1100" dirty="0">
                <a:latin typeface="Open Sans" panose="020B0606030504020204" pitchFamily="34" charset="0"/>
                <a:ea typeface="Open Sans" panose="020B0606030504020204" pitchFamily="34" charset="0"/>
                <a:cs typeface="Open Sans" panose="020B0606030504020204" pitchFamily="34" charset="0"/>
              </a:rPr>
              <a:t>SoftServe Confidential</a:t>
            </a:r>
          </a:p>
        </p:txBody>
      </p:sp>
      <p:sp>
        <p:nvSpPr>
          <p:cNvPr id="10" name="Text Placeholder 6"/>
          <p:cNvSpPr>
            <a:spLocks noGrp="1"/>
          </p:cNvSpPr>
          <p:nvPr>
            <p:ph type="body" sz="quarter" idx="12" hasCustomPrompt="1"/>
          </p:nvPr>
        </p:nvSpPr>
        <p:spPr>
          <a:xfrm>
            <a:off x="685800" y="3429000"/>
            <a:ext cx="3467100" cy="2057400"/>
          </a:xfrm>
          <a:prstGeom prst="rect">
            <a:avLst/>
          </a:prstGeom>
        </p:spPr>
        <p:txBody>
          <a:bodyPr lIns="0"/>
          <a:lstStyle>
            <a:lvl1pPr marL="0" indent="0">
              <a:lnSpc>
                <a:spcPct val="10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 </a:t>
            </a:r>
          </a:p>
        </p:txBody>
      </p:sp>
      <p:sp>
        <p:nvSpPr>
          <p:cNvPr id="5" name="Chart Placeholder 4"/>
          <p:cNvSpPr>
            <a:spLocks noGrp="1"/>
          </p:cNvSpPr>
          <p:nvPr>
            <p:ph type="chart" sz="quarter" idx="13"/>
          </p:nvPr>
        </p:nvSpPr>
        <p:spPr>
          <a:xfrm>
            <a:off x="4381500" y="1371600"/>
            <a:ext cx="7124700" cy="4114800"/>
          </a:xfrm>
          <a:prstGeom prst="rect">
            <a:avLst/>
          </a:prstGeom>
        </p:spPr>
        <p:txBody>
          <a:bodyPr/>
          <a:lstStyle/>
          <a:p>
            <a:r>
              <a:rPr lang="en-US"/>
              <a:t>Click icon to add chart</a:t>
            </a:r>
          </a:p>
        </p:txBody>
      </p:sp>
    </p:spTree>
    <p:extLst>
      <p:ext uri="{BB962C8B-B14F-4D97-AF65-F5344CB8AC3E}">
        <p14:creationId xmlns:p14="http://schemas.microsoft.com/office/powerpoint/2010/main" val="402253963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Text Slide">
    <p:spTree>
      <p:nvGrpSpPr>
        <p:cNvPr id="1" name=""/>
        <p:cNvGrpSpPr/>
        <p:nvPr/>
      </p:nvGrpSpPr>
      <p:grpSpPr>
        <a:xfrm>
          <a:off x="0" y="0"/>
          <a:ext cx="0" cy="0"/>
          <a:chOff x="0" y="0"/>
          <a:chExt cx="0" cy="0"/>
        </a:xfrm>
      </p:grpSpPr>
      <p:sp>
        <p:nvSpPr>
          <p:cNvPr id="9" name="Текст 8"/>
          <p:cNvSpPr>
            <a:spLocks noGrp="1"/>
          </p:cNvSpPr>
          <p:nvPr>
            <p:ph type="body" sz="quarter" idx="10"/>
          </p:nvPr>
        </p:nvSpPr>
        <p:spPr>
          <a:xfrm>
            <a:off x="362858" y="1233493"/>
            <a:ext cx="11494709" cy="4535482"/>
          </a:xfrm>
        </p:spPr>
        <p:txBody>
          <a:bodyPr/>
          <a:lstStyle>
            <a:lvl1pPr marL="0" indent="0">
              <a:buClr>
                <a:schemeClr val="accent4"/>
              </a:buClr>
              <a:buFontTx/>
              <a:buNone/>
              <a:defRPr sz="2200"/>
            </a:lvl1pPr>
            <a:lvl2pPr marL="685734" indent="-228578">
              <a:buClr>
                <a:schemeClr val="bg2"/>
              </a:buClr>
              <a:buFont typeface="Tahoma" panose="020B0604030504040204" pitchFamily="34" charset="0"/>
              <a:buChar char="▪"/>
              <a:defRPr sz="2200"/>
            </a:lvl2pPr>
            <a:lvl3pPr marL="1142886" indent="-228578">
              <a:buClr>
                <a:schemeClr val="bg2"/>
              </a:buClr>
              <a:buFont typeface="Tahoma" panose="020B0604030504040204" pitchFamily="34" charset="0"/>
              <a:buChar char="-"/>
              <a:defRPr sz="2200"/>
            </a:lvl3pPr>
            <a:lvl4pPr marL="1600040" indent="-228578">
              <a:buClr>
                <a:schemeClr val="bg2"/>
              </a:buClr>
              <a:buSzPct val="80000"/>
              <a:buFont typeface="Tahoma" panose="020B0604030504040204" pitchFamily="34" charset="0"/>
              <a:buChar char="▪"/>
              <a:defRPr sz="2200"/>
            </a:lvl4pPr>
            <a:lvl5pPr>
              <a:defRPr sz="2200"/>
            </a:lvl5pPr>
          </a:lstStyle>
          <a:p>
            <a:pPr lvl="0"/>
            <a:r>
              <a:rPr lang="en-US"/>
              <a:t>Edit Master text styles</a:t>
            </a:r>
          </a:p>
        </p:txBody>
      </p:sp>
      <p:sp>
        <p:nvSpPr>
          <p:cNvPr id="4" name="Заголовок 1"/>
          <p:cNvSpPr>
            <a:spLocks noGrp="1"/>
          </p:cNvSpPr>
          <p:nvPr>
            <p:ph type="title"/>
          </p:nvPr>
        </p:nvSpPr>
        <p:spPr>
          <a:xfrm>
            <a:off x="362859" y="343778"/>
            <a:ext cx="11565619" cy="525970"/>
          </a:xfrm>
        </p:spPr>
        <p:txBody>
          <a:bodyPr>
            <a:noAutofit/>
          </a:bodyPr>
          <a:lstStyle>
            <a:lvl1pPr>
              <a:defRPr sz="3500"/>
            </a:lvl1pPr>
          </a:lstStyle>
          <a:p>
            <a:r>
              <a:rPr lang="en-US"/>
              <a:t>Click to edit Master title style</a:t>
            </a:r>
            <a:endParaRPr lang="uk-UA" dirty="0"/>
          </a:p>
        </p:txBody>
      </p:sp>
    </p:spTree>
    <p:extLst>
      <p:ext uri="{BB962C8B-B14F-4D97-AF65-F5344CB8AC3E}">
        <p14:creationId xmlns:p14="http://schemas.microsoft.com/office/powerpoint/2010/main" val="478058552"/>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List Slide">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362859" y="343778"/>
            <a:ext cx="11565619" cy="525970"/>
          </a:xfrm>
        </p:spPr>
        <p:txBody>
          <a:bodyPr>
            <a:noAutofit/>
          </a:bodyPr>
          <a:lstStyle>
            <a:lvl1pPr>
              <a:defRPr sz="3500"/>
            </a:lvl1pPr>
          </a:lstStyle>
          <a:p>
            <a:r>
              <a:rPr lang="en-US"/>
              <a:t>Click to edit Master title style</a:t>
            </a:r>
            <a:endParaRPr lang="uk-UA" dirty="0"/>
          </a:p>
        </p:txBody>
      </p:sp>
      <p:sp>
        <p:nvSpPr>
          <p:cNvPr id="9" name="Текст 8"/>
          <p:cNvSpPr>
            <a:spLocks noGrp="1"/>
          </p:cNvSpPr>
          <p:nvPr>
            <p:ph type="body" sz="quarter" idx="10"/>
          </p:nvPr>
        </p:nvSpPr>
        <p:spPr>
          <a:xfrm>
            <a:off x="362858" y="1233489"/>
            <a:ext cx="11565617" cy="4391025"/>
          </a:xfrm>
        </p:spPr>
        <p:txBody>
          <a:bodyPr/>
          <a:lstStyle>
            <a:lvl1pPr marL="228578" indent="-228578">
              <a:buClr>
                <a:schemeClr val="bg2"/>
              </a:buClr>
              <a:buFont typeface="Arial"/>
              <a:buChar char="•"/>
              <a:defRPr sz="2200"/>
            </a:lvl1pPr>
            <a:lvl2pPr marL="685734" indent="-228578">
              <a:buClr>
                <a:schemeClr val="bg2"/>
              </a:buClr>
              <a:buFont typeface="Arial"/>
              <a:buChar char="•"/>
              <a:defRPr sz="2200" baseline="0"/>
            </a:lvl2pPr>
            <a:lvl3pPr marL="1142886" indent="-228578">
              <a:buClr>
                <a:schemeClr val="bg2"/>
              </a:buClr>
              <a:buFont typeface="Arial"/>
              <a:buChar char="•"/>
              <a:defRPr sz="2200"/>
            </a:lvl3pPr>
            <a:lvl4pPr marL="1600040" indent="-228578">
              <a:buClr>
                <a:schemeClr val="bg2"/>
              </a:buClr>
              <a:buSzPct val="80000"/>
              <a:buFont typeface="Arial"/>
              <a:buChar char="•"/>
              <a:defRPr sz="2200"/>
            </a:lvl4pPr>
            <a:lvl5pPr>
              <a:defRPr sz="2200"/>
            </a:lvl5pPr>
          </a:lstStyle>
          <a:p>
            <a:pPr lvl="0"/>
            <a:r>
              <a:rPr lang="en-US"/>
              <a:t>Edit Master text styles</a:t>
            </a:r>
          </a:p>
          <a:p>
            <a:pPr lvl="1"/>
            <a:r>
              <a:rPr lang="en-US"/>
              <a:t>Second level</a:t>
            </a:r>
          </a:p>
          <a:p>
            <a:pPr lvl="2"/>
            <a:r>
              <a:rPr lang="en-US"/>
              <a:t>Third level</a:t>
            </a:r>
          </a:p>
          <a:p>
            <a:pPr lvl="3"/>
            <a:r>
              <a:rPr lang="en-US"/>
              <a:t>Fourth level</a:t>
            </a:r>
          </a:p>
        </p:txBody>
      </p:sp>
    </p:spTree>
    <p:extLst>
      <p:ext uri="{BB962C8B-B14F-4D97-AF65-F5344CB8AC3E}">
        <p14:creationId xmlns:p14="http://schemas.microsoft.com/office/powerpoint/2010/main" val="149062966"/>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ITLE-SLIDE-LIGHT-1">
    <p:spTree>
      <p:nvGrpSpPr>
        <p:cNvPr id="1" name=""/>
        <p:cNvGrpSpPr/>
        <p:nvPr/>
      </p:nvGrpSpPr>
      <p:grpSpPr>
        <a:xfrm>
          <a:off x="0" y="0"/>
          <a:ext cx="0" cy="0"/>
          <a:chOff x="0" y="0"/>
          <a:chExt cx="0" cy="0"/>
        </a:xfrm>
      </p:grpSpPr>
      <p:sp>
        <p:nvSpPr>
          <p:cNvPr id="9" name="Title 8"/>
          <p:cNvSpPr>
            <a:spLocks noGrp="1"/>
          </p:cNvSpPr>
          <p:nvPr>
            <p:ph type="title" hasCustomPrompt="1"/>
          </p:nvPr>
        </p:nvSpPr>
        <p:spPr>
          <a:xfrm>
            <a:off x="-208308" y="174928"/>
            <a:ext cx="12390783" cy="6683071"/>
          </a:xfrm>
          <a:prstGeom prst="rect">
            <a:avLst/>
          </a:prstGeom>
        </p:spPr>
        <p:txBody>
          <a:bodyPr anchor="t">
            <a:noAutofit/>
          </a:bodyPr>
          <a:lstStyle>
            <a:lvl1pPr>
              <a:lnSpc>
                <a:spcPts val="11000"/>
              </a:lnSpc>
              <a:defRPr sz="15000">
                <a:latin typeface="Proxima Nova Black" panose="02000506030000020004" pitchFamily="50" charset="0"/>
              </a:defRPr>
            </a:lvl1pPr>
          </a:lstStyle>
          <a:p>
            <a:r>
              <a:rPr lang="en-US" dirty="0"/>
              <a:t>TITLE</a:t>
            </a:r>
            <a:br>
              <a:rPr lang="uk-UA" dirty="0"/>
            </a:br>
            <a:r>
              <a:rPr lang="en-US" dirty="0"/>
              <a:t>TO</a:t>
            </a:r>
            <a:r>
              <a:rPr lang="uk-UA" dirty="0"/>
              <a:t> </a:t>
            </a:r>
            <a:r>
              <a:rPr lang="en-US" dirty="0"/>
              <a:t>BE</a:t>
            </a:r>
            <a:r>
              <a:rPr lang="uk-UA" dirty="0"/>
              <a:t> </a:t>
            </a:r>
            <a:r>
              <a:rPr lang="en-US" dirty="0"/>
              <a:t>CAPI</a:t>
            </a:r>
            <a:br>
              <a:rPr lang="uk-UA" dirty="0"/>
            </a:br>
            <a:r>
              <a:rPr lang="en-US" dirty="0"/>
              <a:t>TALIZED</a:t>
            </a:r>
          </a:p>
        </p:txBody>
      </p:sp>
      <p:sp>
        <p:nvSpPr>
          <p:cNvPr id="20" name="Text Placeholder 19"/>
          <p:cNvSpPr>
            <a:spLocks noGrp="1"/>
          </p:cNvSpPr>
          <p:nvPr>
            <p:ph type="body" sz="quarter" idx="10" hasCustomPrompt="1"/>
          </p:nvPr>
        </p:nvSpPr>
        <p:spPr>
          <a:xfrm>
            <a:off x="685800" y="5915025"/>
            <a:ext cx="3467100" cy="295275"/>
          </a:xfrm>
          <a:prstGeom prst="rect">
            <a:avLst/>
          </a:prstGeom>
        </p:spPr>
        <p:txBody>
          <a:bodyPr lIns="0"/>
          <a:lstStyle>
            <a:lvl1pPr marL="0" indent="0">
              <a:buNone/>
              <a:defRPr sz="2000" baseline="0">
                <a:latin typeface="Open Sans" panose="020B0606030504020204" pitchFamily="34" charset="0"/>
                <a:ea typeface="Open Sans" panose="020B0606030504020204" pitchFamily="34" charset="0"/>
                <a:cs typeface="Open Sans" panose="020B0606030504020204" pitchFamily="34" charset="0"/>
              </a:defRPr>
            </a:lvl1pPr>
          </a:lstStyle>
          <a:p>
            <a:pPr lvl="0"/>
            <a:r>
              <a:rPr lang="en-US" dirty="0"/>
              <a:t>by Speaker</a:t>
            </a:r>
          </a:p>
        </p:txBody>
      </p:sp>
    </p:spTree>
    <p:extLst>
      <p:ext uri="{BB962C8B-B14F-4D97-AF65-F5344CB8AC3E}">
        <p14:creationId xmlns:p14="http://schemas.microsoft.com/office/powerpoint/2010/main" val="4242457653"/>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ITLE-SLIDE-LIGHT-2">
    <p:spTree>
      <p:nvGrpSpPr>
        <p:cNvPr id="1" name=""/>
        <p:cNvGrpSpPr/>
        <p:nvPr/>
      </p:nvGrpSpPr>
      <p:grpSpPr>
        <a:xfrm>
          <a:off x="0" y="0"/>
          <a:ext cx="0" cy="0"/>
          <a:chOff x="0" y="0"/>
          <a:chExt cx="0" cy="0"/>
        </a:xfrm>
      </p:grpSpPr>
      <p:sp>
        <p:nvSpPr>
          <p:cNvPr id="9" name="Title 8"/>
          <p:cNvSpPr>
            <a:spLocks noGrp="1"/>
          </p:cNvSpPr>
          <p:nvPr>
            <p:ph type="title" hasCustomPrompt="1"/>
          </p:nvPr>
        </p:nvSpPr>
        <p:spPr>
          <a:xfrm>
            <a:off x="685801" y="685799"/>
            <a:ext cx="10820400" cy="4800601"/>
          </a:xfrm>
          <a:prstGeom prst="rect">
            <a:avLst/>
          </a:prstGeom>
        </p:spPr>
        <p:txBody>
          <a:bodyPr lIns="0" anchor="t">
            <a:noAutofit/>
          </a:bodyPr>
          <a:lstStyle>
            <a:lvl1pPr>
              <a:lnSpc>
                <a:spcPts val="11000"/>
              </a:lnSpc>
              <a:defRPr sz="12500">
                <a:latin typeface="Proxima Nova Black" panose="02000506030000020004" pitchFamily="50" charset="0"/>
              </a:defRPr>
            </a:lvl1pPr>
          </a:lstStyle>
          <a:p>
            <a:r>
              <a:rPr lang="en-US" dirty="0"/>
              <a:t>TITLE TO BE CAPITALIZED</a:t>
            </a:r>
          </a:p>
        </p:txBody>
      </p:sp>
      <p:sp>
        <p:nvSpPr>
          <p:cNvPr id="4" name="Text Placeholder 19"/>
          <p:cNvSpPr>
            <a:spLocks noGrp="1"/>
          </p:cNvSpPr>
          <p:nvPr>
            <p:ph type="body" sz="quarter" idx="10" hasCustomPrompt="1"/>
          </p:nvPr>
        </p:nvSpPr>
        <p:spPr>
          <a:xfrm>
            <a:off x="685800" y="5915025"/>
            <a:ext cx="3467100" cy="295275"/>
          </a:xfrm>
          <a:prstGeom prst="rect">
            <a:avLst/>
          </a:prstGeom>
        </p:spPr>
        <p:txBody>
          <a:bodyPr lIns="0"/>
          <a:lstStyle>
            <a:lvl1pPr marL="0" indent="0">
              <a:buNone/>
              <a:defRPr sz="2000" baseline="0">
                <a:latin typeface="Open Sans" panose="020B0606030504020204" pitchFamily="34" charset="0"/>
                <a:ea typeface="Open Sans" panose="020B0606030504020204" pitchFamily="34" charset="0"/>
                <a:cs typeface="Open Sans" panose="020B0606030504020204" pitchFamily="34" charset="0"/>
              </a:defRPr>
            </a:lvl1pPr>
          </a:lstStyle>
          <a:p>
            <a:pPr lvl="0"/>
            <a:r>
              <a:rPr lang="en-US" dirty="0"/>
              <a:t>by Speaker</a:t>
            </a:r>
          </a:p>
        </p:txBody>
      </p:sp>
    </p:spTree>
    <p:extLst>
      <p:ext uri="{BB962C8B-B14F-4D97-AF65-F5344CB8AC3E}">
        <p14:creationId xmlns:p14="http://schemas.microsoft.com/office/powerpoint/2010/main" val="2667753483"/>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TEXT-ONE-COLUMN-LIGH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85800" y="685801"/>
            <a:ext cx="10820400" cy="685800"/>
          </a:xfrm>
          <a:prstGeom prst="rect">
            <a:avLst/>
          </a:prstGeom>
        </p:spPr>
        <p:txBody>
          <a:bodyPr lIns="0"/>
          <a:lstStyle>
            <a:lvl1pPr>
              <a:defRPr baseline="0">
                <a:latin typeface="Proxima Nova Black" panose="02000506030000020004" pitchFamily="50" charset="0"/>
              </a:defRPr>
            </a:lvl1pPr>
          </a:lstStyle>
          <a:p>
            <a:r>
              <a:rPr lang="en-US" dirty="0"/>
              <a:t>TITLE TO BE CAPITALIZED</a:t>
            </a:r>
          </a:p>
        </p:txBody>
      </p:sp>
      <p:sp>
        <p:nvSpPr>
          <p:cNvPr id="7" name="Text Placeholder 6"/>
          <p:cNvSpPr>
            <a:spLocks noGrp="1"/>
          </p:cNvSpPr>
          <p:nvPr>
            <p:ph type="body" sz="quarter" idx="10" hasCustomPrompt="1"/>
          </p:nvPr>
        </p:nvSpPr>
        <p:spPr>
          <a:xfrm>
            <a:off x="685800" y="2057400"/>
            <a:ext cx="10820400" cy="3429000"/>
          </a:xfrm>
          <a:prstGeom prst="rect">
            <a:avLst/>
          </a:prstGeom>
        </p:spPr>
        <p:txBody>
          <a:bodyPr lIns="0"/>
          <a:lstStyle>
            <a:lvl1pPr marL="0" indent="0">
              <a:lnSpc>
                <a:spcPct val="10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 </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4" name="TextBox 13"/>
          <p:cNvSpPr txBox="1"/>
          <p:nvPr userDrawn="1"/>
        </p:nvSpPr>
        <p:spPr>
          <a:xfrm>
            <a:off x="9486900" y="236808"/>
            <a:ext cx="2121626" cy="261610"/>
          </a:xfrm>
          <a:prstGeom prst="rect">
            <a:avLst/>
          </a:prstGeom>
          <a:noFill/>
        </p:spPr>
        <p:txBody>
          <a:bodyPr wrap="square" rtlCol="0">
            <a:spAutoFit/>
          </a:bodyPr>
          <a:lstStyle/>
          <a:p>
            <a:pPr algn="r"/>
            <a:r>
              <a:rPr lang="en-US" sz="1100" dirty="0">
                <a:latin typeface="Open Sans" panose="020B0606030504020204" pitchFamily="34" charset="0"/>
                <a:ea typeface="Open Sans" panose="020B0606030504020204" pitchFamily="34" charset="0"/>
                <a:cs typeface="Open Sans" panose="020B0606030504020204" pitchFamily="34" charset="0"/>
              </a:rPr>
              <a:t>SoftServe Confidential</a:t>
            </a:r>
          </a:p>
        </p:txBody>
      </p:sp>
    </p:spTree>
    <p:extLst>
      <p:ext uri="{BB962C8B-B14F-4D97-AF65-F5344CB8AC3E}">
        <p14:creationId xmlns:p14="http://schemas.microsoft.com/office/powerpoint/2010/main" val="371893865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SLIDE-DARK-2">
    <p:spTree>
      <p:nvGrpSpPr>
        <p:cNvPr id="1" name=""/>
        <p:cNvGrpSpPr/>
        <p:nvPr/>
      </p:nvGrpSpPr>
      <p:grpSpPr>
        <a:xfrm>
          <a:off x="0" y="0"/>
          <a:ext cx="0" cy="0"/>
          <a:chOff x="0" y="0"/>
          <a:chExt cx="0" cy="0"/>
        </a:xfrm>
      </p:grpSpPr>
      <p:sp>
        <p:nvSpPr>
          <p:cNvPr id="9" name="Title 8"/>
          <p:cNvSpPr>
            <a:spLocks noGrp="1"/>
          </p:cNvSpPr>
          <p:nvPr>
            <p:ph type="title" hasCustomPrompt="1"/>
          </p:nvPr>
        </p:nvSpPr>
        <p:spPr>
          <a:xfrm>
            <a:off x="685801" y="685799"/>
            <a:ext cx="10820400" cy="4800601"/>
          </a:xfrm>
          <a:prstGeom prst="rect">
            <a:avLst/>
          </a:prstGeom>
        </p:spPr>
        <p:txBody>
          <a:bodyPr lIns="0" anchor="t">
            <a:noAutofit/>
          </a:bodyPr>
          <a:lstStyle>
            <a:lvl1pPr>
              <a:lnSpc>
                <a:spcPts val="11000"/>
              </a:lnSpc>
              <a:defRPr sz="12500">
                <a:latin typeface="Proxima Nova Black" panose="02000506030000020004" pitchFamily="50" charset="0"/>
              </a:defRPr>
            </a:lvl1pPr>
          </a:lstStyle>
          <a:p>
            <a:r>
              <a:rPr lang="en-US" dirty="0"/>
              <a:t>TITLE TO BE CAPITALIZED</a:t>
            </a:r>
          </a:p>
        </p:txBody>
      </p:sp>
      <p:sp>
        <p:nvSpPr>
          <p:cNvPr id="4" name="Text Placeholder 19"/>
          <p:cNvSpPr>
            <a:spLocks noGrp="1"/>
          </p:cNvSpPr>
          <p:nvPr>
            <p:ph type="body" sz="quarter" idx="10" hasCustomPrompt="1"/>
          </p:nvPr>
        </p:nvSpPr>
        <p:spPr>
          <a:xfrm>
            <a:off x="685800" y="5915025"/>
            <a:ext cx="3467100" cy="295275"/>
          </a:xfrm>
          <a:prstGeom prst="rect">
            <a:avLst/>
          </a:prstGeom>
        </p:spPr>
        <p:txBody>
          <a:bodyPr lIns="0"/>
          <a:lstStyle>
            <a:lvl1pPr marL="0" indent="0">
              <a:buNone/>
              <a:defRPr sz="2000" baseline="0">
                <a:latin typeface="Open Sans" panose="020B0606030504020204" pitchFamily="34" charset="0"/>
                <a:ea typeface="Open Sans" panose="020B0606030504020204" pitchFamily="34" charset="0"/>
                <a:cs typeface="Open Sans" panose="020B0606030504020204" pitchFamily="34" charset="0"/>
              </a:defRPr>
            </a:lvl1pPr>
          </a:lstStyle>
          <a:p>
            <a:pPr lvl="0"/>
            <a:r>
              <a:rPr lang="en-US" dirty="0"/>
              <a:t>by Speaker</a:t>
            </a:r>
          </a:p>
        </p:txBody>
      </p:sp>
    </p:spTree>
    <p:extLst>
      <p:ext uri="{BB962C8B-B14F-4D97-AF65-F5344CB8AC3E}">
        <p14:creationId xmlns:p14="http://schemas.microsoft.com/office/powerpoint/2010/main" val="966486893"/>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TEXT-TWO-COLUMNS-LIGH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85800" y="685801"/>
            <a:ext cx="10820400" cy="685800"/>
          </a:xfrm>
          <a:prstGeom prst="rect">
            <a:avLst/>
          </a:prstGeom>
        </p:spPr>
        <p:txBody>
          <a:bodyPr lIns="0"/>
          <a:lstStyle>
            <a:lvl1pPr>
              <a:defRPr baseline="0">
                <a:latin typeface="Proxima Nova Black" panose="02000506030000020004" pitchFamily="50" charset="0"/>
              </a:defRPr>
            </a:lvl1pPr>
          </a:lstStyle>
          <a:p>
            <a:r>
              <a:rPr lang="en-US" dirty="0"/>
              <a:t>TITLE TO BE CAPITALIZED</a:t>
            </a:r>
          </a:p>
        </p:txBody>
      </p:sp>
      <p:sp>
        <p:nvSpPr>
          <p:cNvPr id="7" name="Text Placeholder 6"/>
          <p:cNvSpPr>
            <a:spLocks noGrp="1"/>
          </p:cNvSpPr>
          <p:nvPr>
            <p:ph type="body" sz="quarter" idx="10" hasCustomPrompt="1"/>
          </p:nvPr>
        </p:nvSpPr>
        <p:spPr>
          <a:xfrm>
            <a:off x="685800" y="2057400"/>
            <a:ext cx="5174998" cy="3429000"/>
          </a:xfrm>
          <a:prstGeom prst="rect">
            <a:avLst/>
          </a:prstGeom>
        </p:spPr>
        <p:txBody>
          <a:bodyPr lIns="0"/>
          <a:lstStyle>
            <a:lvl1pPr marL="0" indent="0">
              <a:lnSpc>
                <a:spcPct val="10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 </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ext Placeholder 6"/>
          <p:cNvSpPr>
            <a:spLocks noGrp="1"/>
          </p:cNvSpPr>
          <p:nvPr>
            <p:ph type="body" sz="quarter" idx="11" hasCustomPrompt="1"/>
          </p:nvPr>
        </p:nvSpPr>
        <p:spPr>
          <a:xfrm>
            <a:off x="6330696" y="2057400"/>
            <a:ext cx="5175504" cy="3429000"/>
          </a:xfrm>
          <a:prstGeom prst="rect">
            <a:avLst/>
          </a:prstGeom>
        </p:spPr>
        <p:txBody>
          <a:bodyPr lIns="0"/>
          <a:lstStyle>
            <a:lvl1pPr marL="0" indent="0">
              <a:lnSpc>
                <a:spcPct val="10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 </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TextBox 7"/>
          <p:cNvSpPr txBox="1"/>
          <p:nvPr userDrawn="1"/>
        </p:nvSpPr>
        <p:spPr>
          <a:xfrm>
            <a:off x="9486900" y="236808"/>
            <a:ext cx="2121626" cy="261610"/>
          </a:xfrm>
          <a:prstGeom prst="rect">
            <a:avLst/>
          </a:prstGeom>
          <a:noFill/>
        </p:spPr>
        <p:txBody>
          <a:bodyPr wrap="square" rtlCol="0">
            <a:spAutoFit/>
          </a:bodyPr>
          <a:lstStyle/>
          <a:p>
            <a:pPr algn="r"/>
            <a:r>
              <a:rPr lang="en-US" sz="1100" dirty="0">
                <a:latin typeface="Open Sans" panose="020B0606030504020204" pitchFamily="34" charset="0"/>
                <a:ea typeface="Open Sans" panose="020B0606030504020204" pitchFamily="34" charset="0"/>
                <a:cs typeface="Open Sans" panose="020B0606030504020204" pitchFamily="34" charset="0"/>
              </a:rPr>
              <a:t>SoftServe Confidential</a:t>
            </a:r>
          </a:p>
        </p:txBody>
      </p:sp>
    </p:spTree>
    <p:extLst>
      <p:ext uri="{BB962C8B-B14F-4D97-AF65-F5344CB8AC3E}">
        <p14:creationId xmlns:p14="http://schemas.microsoft.com/office/powerpoint/2010/main" val="2770168681"/>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TEXT-THREE-COLUMNS-LIGH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85800" y="685801"/>
            <a:ext cx="10820400" cy="685800"/>
          </a:xfrm>
          <a:prstGeom prst="rect">
            <a:avLst/>
          </a:prstGeom>
        </p:spPr>
        <p:txBody>
          <a:bodyPr lIns="0"/>
          <a:lstStyle>
            <a:lvl1pPr>
              <a:defRPr baseline="0">
                <a:latin typeface="Proxima Nova Black" panose="02000506030000020004" pitchFamily="50" charset="0"/>
              </a:defRPr>
            </a:lvl1pPr>
          </a:lstStyle>
          <a:p>
            <a:r>
              <a:rPr lang="en-US" dirty="0"/>
              <a:t>TITLE TO BE CAPITALIZED</a:t>
            </a:r>
          </a:p>
        </p:txBody>
      </p:sp>
      <p:sp>
        <p:nvSpPr>
          <p:cNvPr id="7" name="Text Placeholder 6"/>
          <p:cNvSpPr>
            <a:spLocks noGrp="1"/>
          </p:cNvSpPr>
          <p:nvPr>
            <p:ph type="body" sz="quarter" idx="10" hasCustomPrompt="1"/>
          </p:nvPr>
        </p:nvSpPr>
        <p:spPr>
          <a:xfrm>
            <a:off x="685800" y="2057400"/>
            <a:ext cx="3467100" cy="3429000"/>
          </a:xfrm>
          <a:prstGeom prst="rect">
            <a:avLst/>
          </a:prstGeom>
        </p:spPr>
        <p:txBody>
          <a:bodyPr lIns="0"/>
          <a:lstStyle>
            <a:lvl1pPr marL="0" indent="0">
              <a:lnSpc>
                <a:spcPct val="10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 </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ext Placeholder 6"/>
          <p:cNvSpPr>
            <a:spLocks noGrp="1"/>
          </p:cNvSpPr>
          <p:nvPr>
            <p:ph type="body" sz="quarter" idx="11" hasCustomPrompt="1"/>
          </p:nvPr>
        </p:nvSpPr>
        <p:spPr>
          <a:xfrm>
            <a:off x="4363212" y="2057400"/>
            <a:ext cx="3465576" cy="3429000"/>
          </a:xfrm>
          <a:prstGeom prst="rect">
            <a:avLst/>
          </a:prstGeom>
        </p:spPr>
        <p:txBody>
          <a:bodyPr lIns="0"/>
          <a:lstStyle>
            <a:lvl1pPr marL="0" indent="0">
              <a:lnSpc>
                <a:spcPct val="10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 </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6"/>
          <p:cNvSpPr>
            <a:spLocks noGrp="1"/>
          </p:cNvSpPr>
          <p:nvPr>
            <p:ph type="body" sz="quarter" idx="12" hasCustomPrompt="1"/>
          </p:nvPr>
        </p:nvSpPr>
        <p:spPr>
          <a:xfrm>
            <a:off x="8039100" y="2057400"/>
            <a:ext cx="3467100" cy="3429000"/>
          </a:xfrm>
          <a:prstGeom prst="rect">
            <a:avLst/>
          </a:prstGeom>
        </p:spPr>
        <p:txBody>
          <a:bodyPr lIns="0"/>
          <a:lstStyle>
            <a:lvl1pPr marL="0" indent="0">
              <a:lnSpc>
                <a:spcPct val="10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 </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TextBox 7"/>
          <p:cNvSpPr txBox="1"/>
          <p:nvPr userDrawn="1"/>
        </p:nvSpPr>
        <p:spPr>
          <a:xfrm>
            <a:off x="9486900" y="236808"/>
            <a:ext cx="2121626" cy="261610"/>
          </a:xfrm>
          <a:prstGeom prst="rect">
            <a:avLst/>
          </a:prstGeom>
          <a:noFill/>
        </p:spPr>
        <p:txBody>
          <a:bodyPr wrap="square" rtlCol="0">
            <a:spAutoFit/>
          </a:bodyPr>
          <a:lstStyle/>
          <a:p>
            <a:pPr algn="r"/>
            <a:r>
              <a:rPr lang="en-US" sz="1100" dirty="0">
                <a:latin typeface="Open Sans" panose="020B0606030504020204" pitchFamily="34" charset="0"/>
                <a:ea typeface="Open Sans" panose="020B0606030504020204" pitchFamily="34" charset="0"/>
                <a:cs typeface="Open Sans" panose="020B0606030504020204" pitchFamily="34" charset="0"/>
              </a:rPr>
              <a:t>SoftServe Confidential</a:t>
            </a:r>
          </a:p>
        </p:txBody>
      </p:sp>
    </p:spTree>
    <p:extLst>
      <p:ext uri="{BB962C8B-B14F-4D97-AF65-F5344CB8AC3E}">
        <p14:creationId xmlns:p14="http://schemas.microsoft.com/office/powerpoint/2010/main" val="214196086"/>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TITLE-DESCRIPTION-SIDETEXT-LIGHT">
    <p:spTree>
      <p:nvGrpSpPr>
        <p:cNvPr id="1" name=""/>
        <p:cNvGrpSpPr/>
        <p:nvPr/>
      </p:nvGrpSpPr>
      <p:grpSpPr>
        <a:xfrm>
          <a:off x="0" y="0"/>
          <a:ext cx="0" cy="0"/>
          <a:chOff x="0" y="0"/>
          <a:chExt cx="0" cy="0"/>
        </a:xfrm>
      </p:grpSpPr>
      <p:sp>
        <p:nvSpPr>
          <p:cNvPr id="5" name="Text Placeholder 6"/>
          <p:cNvSpPr>
            <a:spLocks noGrp="1"/>
          </p:cNvSpPr>
          <p:nvPr>
            <p:ph type="body" sz="quarter" idx="12" hasCustomPrompt="1"/>
          </p:nvPr>
        </p:nvSpPr>
        <p:spPr>
          <a:xfrm>
            <a:off x="4381500" y="1382486"/>
            <a:ext cx="7124700" cy="4103914"/>
          </a:xfrm>
          <a:prstGeom prst="rect">
            <a:avLst/>
          </a:prstGeom>
        </p:spPr>
        <p:txBody>
          <a:bodyPr lIns="0"/>
          <a:lstStyle>
            <a:lvl1pPr marL="0" indent="0">
              <a:lnSpc>
                <a:spcPct val="10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 </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Title 2"/>
          <p:cNvSpPr>
            <a:spLocks noGrp="1"/>
          </p:cNvSpPr>
          <p:nvPr>
            <p:ph type="title" hasCustomPrompt="1"/>
          </p:nvPr>
        </p:nvSpPr>
        <p:spPr>
          <a:xfrm>
            <a:off x="685800" y="1382486"/>
            <a:ext cx="3467100" cy="1913709"/>
          </a:xfrm>
          <a:prstGeom prst="rect">
            <a:avLst/>
          </a:prstGeom>
        </p:spPr>
        <p:txBody>
          <a:bodyPr lIns="0"/>
          <a:lstStyle>
            <a:lvl1pPr>
              <a:lnSpc>
                <a:spcPct val="80000"/>
              </a:lnSpc>
              <a:defRPr baseline="0">
                <a:latin typeface="Proxima Nova Black" panose="02000506030000020004" pitchFamily="50" charset="0"/>
              </a:defRPr>
            </a:lvl1pPr>
          </a:lstStyle>
          <a:p>
            <a:r>
              <a:rPr lang="en-US" dirty="0"/>
              <a:t>TITLE TO</a:t>
            </a:r>
            <a:br>
              <a:rPr lang="uk-UA" dirty="0"/>
            </a:br>
            <a:r>
              <a:rPr lang="en-US" dirty="0"/>
              <a:t>BE CAPITA</a:t>
            </a:r>
            <a:br>
              <a:rPr lang="uk-UA" dirty="0"/>
            </a:br>
            <a:r>
              <a:rPr lang="en-US" dirty="0"/>
              <a:t>LIZED</a:t>
            </a:r>
          </a:p>
        </p:txBody>
      </p:sp>
      <p:sp>
        <p:nvSpPr>
          <p:cNvPr id="8" name="Text Placeholder 6"/>
          <p:cNvSpPr>
            <a:spLocks noGrp="1"/>
          </p:cNvSpPr>
          <p:nvPr>
            <p:ph type="body" sz="quarter" idx="13" hasCustomPrompt="1"/>
          </p:nvPr>
        </p:nvSpPr>
        <p:spPr>
          <a:xfrm>
            <a:off x="685800" y="3429001"/>
            <a:ext cx="3467100" cy="2057400"/>
          </a:xfrm>
          <a:prstGeom prst="rect">
            <a:avLst/>
          </a:prstGeom>
        </p:spPr>
        <p:txBody>
          <a:bodyPr lIns="0"/>
          <a:lstStyle>
            <a:lvl1pPr marL="0" indent="0">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 </a:t>
            </a:r>
          </a:p>
        </p:txBody>
      </p:sp>
      <p:sp>
        <p:nvSpPr>
          <p:cNvPr id="9" name="TextBox 8"/>
          <p:cNvSpPr txBox="1"/>
          <p:nvPr userDrawn="1"/>
        </p:nvSpPr>
        <p:spPr>
          <a:xfrm>
            <a:off x="9486900" y="236808"/>
            <a:ext cx="2121626" cy="261610"/>
          </a:xfrm>
          <a:prstGeom prst="rect">
            <a:avLst/>
          </a:prstGeom>
          <a:noFill/>
        </p:spPr>
        <p:txBody>
          <a:bodyPr wrap="square" rtlCol="0">
            <a:spAutoFit/>
          </a:bodyPr>
          <a:lstStyle/>
          <a:p>
            <a:pPr algn="r"/>
            <a:r>
              <a:rPr lang="en-US" sz="1100" dirty="0">
                <a:latin typeface="Open Sans" panose="020B0606030504020204" pitchFamily="34" charset="0"/>
                <a:ea typeface="Open Sans" panose="020B0606030504020204" pitchFamily="34" charset="0"/>
                <a:cs typeface="Open Sans" panose="020B0606030504020204" pitchFamily="34" charset="0"/>
              </a:rPr>
              <a:t>SoftServe Confidential</a:t>
            </a:r>
          </a:p>
        </p:txBody>
      </p:sp>
    </p:spTree>
    <p:extLst>
      <p:ext uri="{BB962C8B-B14F-4D97-AF65-F5344CB8AC3E}">
        <p14:creationId xmlns:p14="http://schemas.microsoft.com/office/powerpoint/2010/main" val="3886897392"/>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TITLE-SIDETEXT-PROCESS-LIGHT">
    <p:spTree>
      <p:nvGrpSpPr>
        <p:cNvPr id="1" name=""/>
        <p:cNvGrpSpPr/>
        <p:nvPr/>
      </p:nvGrpSpPr>
      <p:grpSpPr>
        <a:xfrm>
          <a:off x="0" y="0"/>
          <a:ext cx="0" cy="0"/>
          <a:chOff x="0" y="0"/>
          <a:chExt cx="0" cy="0"/>
        </a:xfrm>
      </p:grpSpPr>
      <p:sp>
        <p:nvSpPr>
          <p:cNvPr id="5" name="Text Placeholder 6"/>
          <p:cNvSpPr>
            <a:spLocks noGrp="1"/>
          </p:cNvSpPr>
          <p:nvPr>
            <p:ph type="body" sz="quarter" idx="12" hasCustomPrompt="1"/>
          </p:nvPr>
        </p:nvSpPr>
        <p:spPr>
          <a:xfrm>
            <a:off x="4381500" y="1377043"/>
            <a:ext cx="7124700" cy="2051957"/>
          </a:xfrm>
          <a:prstGeom prst="rect">
            <a:avLst/>
          </a:prstGeom>
        </p:spPr>
        <p:txBody>
          <a:bodyPr lIns="0"/>
          <a:lstStyle>
            <a:lvl1pPr marL="0" indent="0">
              <a:lnSpc>
                <a:spcPct val="10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 </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Title 2"/>
          <p:cNvSpPr>
            <a:spLocks noGrp="1"/>
          </p:cNvSpPr>
          <p:nvPr>
            <p:ph type="title" hasCustomPrompt="1"/>
          </p:nvPr>
        </p:nvSpPr>
        <p:spPr>
          <a:xfrm>
            <a:off x="685800" y="1377043"/>
            <a:ext cx="3467100" cy="2051957"/>
          </a:xfrm>
          <a:prstGeom prst="rect">
            <a:avLst/>
          </a:prstGeom>
        </p:spPr>
        <p:txBody>
          <a:bodyPr lIns="0"/>
          <a:lstStyle>
            <a:lvl1pPr>
              <a:lnSpc>
                <a:spcPct val="80000"/>
              </a:lnSpc>
              <a:defRPr baseline="0">
                <a:latin typeface="Proxima Nova Black" panose="02000506030000020004" pitchFamily="50" charset="0"/>
              </a:defRPr>
            </a:lvl1pPr>
          </a:lstStyle>
          <a:p>
            <a:r>
              <a:rPr lang="en-US" dirty="0"/>
              <a:t>TITLE TO</a:t>
            </a:r>
            <a:br>
              <a:rPr lang="uk-UA" dirty="0"/>
            </a:br>
            <a:r>
              <a:rPr lang="en-US" dirty="0"/>
              <a:t>BE CAPITA</a:t>
            </a:r>
            <a:br>
              <a:rPr lang="uk-UA" dirty="0"/>
            </a:br>
            <a:r>
              <a:rPr lang="en-US" dirty="0"/>
              <a:t>LIZED</a:t>
            </a:r>
          </a:p>
        </p:txBody>
      </p:sp>
      <p:sp>
        <p:nvSpPr>
          <p:cNvPr id="4" name="Oval 3"/>
          <p:cNvSpPr/>
          <p:nvPr userDrawn="1"/>
        </p:nvSpPr>
        <p:spPr>
          <a:xfrm>
            <a:off x="917664" y="3638007"/>
            <a:ext cx="1598024" cy="1598024"/>
          </a:xfrm>
          <a:prstGeom prst="ellipse">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Oval 11"/>
          <p:cNvSpPr/>
          <p:nvPr userDrawn="1"/>
        </p:nvSpPr>
        <p:spPr>
          <a:xfrm>
            <a:off x="3113586" y="3638007"/>
            <a:ext cx="1598024" cy="1598024"/>
          </a:xfrm>
          <a:prstGeom prst="ellipse">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Oval 12"/>
          <p:cNvSpPr/>
          <p:nvPr userDrawn="1"/>
        </p:nvSpPr>
        <p:spPr>
          <a:xfrm>
            <a:off x="5309508" y="3638007"/>
            <a:ext cx="1598024" cy="1598024"/>
          </a:xfrm>
          <a:prstGeom prst="ellipse">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Oval 13"/>
          <p:cNvSpPr/>
          <p:nvPr userDrawn="1"/>
        </p:nvSpPr>
        <p:spPr>
          <a:xfrm>
            <a:off x="7505429" y="3638007"/>
            <a:ext cx="1598024" cy="1598024"/>
          </a:xfrm>
          <a:prstGeom prst="ellipse">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Oval 14"/>
          <p:cNvSpPr/>
          <p:nvPr userDrawn="1"/>
        </p:nvSpPr>
        <p:spPr>
          <a:xfrm>
            <a:off x="9701348" y="3638007"/>
            <a:ext cx="1598024" cy="1598024"/>
          </a:xfrm>
          <a:prstGeom prst="ellipse">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6" name="Straight Arrow Connector 15"/>
          <p:cNvCxnSpPr/>
          <p:nvPr userDrawn="1"/>
        </p:nvCxnSpPr>
        <p:spPr>
          <a:xfrm>
            <a:off x="2700337" y="4437019"/>
            <a:ext cx="228600" cy="0"/>
          </a:xfrm>
          <a:prstGeom prst="straightConnector1">
            <a:avLst/>
          </a:prstGeom>
          <a:ln w="19050">
            <a:solidFill>
              <a:schemeClr val="bg1">
                <a:lumMod val="65000"/>
                <a:lumOff val="35000"/>
              </a:schemeClr>
            </a:solidFill>
            <a:tailEnd type="arrow" w="lg" len="med"/>
          </a:ln>
        </p:spPr>
        <p:style>
          <a:lnRef idx="1">
            <a:schemeClr val="accent1"/>
          </a:lnRef>
          <a:fillRef idx="0">
            <a:schemeClr val="accent1"/>
          </a:fillRef>
          <a:effectRef idx="0">
            <a:schemeClr val="accent1"/>
          </a:effectRef>
          <a:fontRef idx="minor">
            <a:schemeClr val="tx1"/>
          </a:fontRef>
        </p:style>
      </p:cxnSp>
      <p:cxnSp>
        <p:nvCxnSpPr>
          <p:cNvPr id="17" name="Straight Arrow Connector 16"/>
          <p:cNvCxnSpPr/>
          <p:nvPr userDrawn="1"/>
        </p:nvCxnSpPr>
        <p:spPr>
          <a:xfrm>
            <a:off x="4896259" y="4437019"/>
            <a:ext cx="228600" cy="0"/>
          </a:xfrm>
          <a:prstGeom prst="straightConnector1">
            <a:avLst/>
          </a:prstGeom>
          <a:ln w="19050">
            <a:solidFill>
              <a:schemeClr val="bg1">
                <a:lumMod val="65000"/>
                <a:lumOff val="35000"/>
              </a:schemeClr>
            </a:solidFill>
            <a:tailEnd type="arrow" w="lg" len="med"/>
          </a:ln>
        </p:spPr>
        <p:style>
          <a:lnRef idx="1">
            <a:schemeClr val="accent1"/>
          </a:lnRef>
          <a:fillRef idx="0">
            <a:schemeClr val="accent1"/>
          </a:fillRef>
          <a:effectRef idx="0">
            <a:schemeClr val="accent1"/>
          </a:effectRef>
          <a:fontRef idx="minor">
            <a:schemeClr val="tx1"/>
          </a:fontRef>
        </p:style>
      </p:cxnSp>
      <p:cxnSp>
        <p:nvCxnSpPr>
          <p:cNvPr id="18" name="Straight Arrow Connector 17"/>
          <p:cNvCxnSpPr/>
          <p:nvPr userDrawn="1"/>
        </p:nvCxnSpPr>
        <p:spPr>
          <a:xfrm>
            <a:off x="7092181" y="4437019"/>
            <a:ext cx="228600" cy="0"/>
          </a:xfrm>
          <a:prstGeom prst="straightConnector1">
            <a:avLst/>
          </a:prstGeom>
          <a:ln w="19050">
            <a:solidFill>
              <a:schemeClr val="bg1">
                <a:lumMod val="65000"/>
                <a:lumOff val="35000"/>
              </a:schemeClr>
            </a:solidFill>
            <a:tailEnd type="arrow" w="lg" len="med"/>
          </a:ln>
        </p:spPr>
        <p:style>
          <a:lnRef idx="1">
            <a:schemeClr val="accent1"/>
          </a:lnRef>
          <a:fillRef idx="0">
            <a:schemeClr val="accent1"/>
          </a:fillRef>
          <a:effectRef idx="0">
            <a:schemeClr val="accent1"/>
          </a:effectRef>
          <a:fontRef idx="minor">
            <a:schemeClr val="tx1"/>
          </a:fontRef>
        </p:style>
      </p:cxnSp>
      <p:cxnSp>
        <p:nvCxnSpPr>
          <p:cNvPr id="19" name="Straight Arrow Connector 18"/>
          <p:cNvCxnSpPr/>
          <p:nvPr userDrawn="1"/>
        </p:nvCxnSpPr>
        <p:spPr>
          <a:xfrm>
            <a:off x="9288101" y="4437019"/>
            <a:ext cx="228600" cy="0"/>
          </a:xfrm>
          <a:prstGeom prst="straightConnector1">
            <a:avLst/>
          </a:prstGeom>
          <a:ln w="19050">
            <a:solidFill>
              <a:schemeClr val="bg1">
                <a:lumMod val="65000"/>
                <a:lumOff val="35000"/>
              </a:schemeClr>
            </a:solidFill>
            <a:tailEnd type="arrow" w="lg" len="med"/>
          </a:ln>
        </p:spPr>
        <p:style>
          <a:lnRef idx="1">
            <a:schemeClr val="accent1"/>
          </a:lnRef>
          <a:fillRef idx="0">
            <a:schemeClr val="accent1"/>
          </a:fillRef>
          <a:effectRef idx="0">
            <a:schemeClr val="accent1"/>
          </a:effectRef>
          <a:fontRef idx="minor">
            <a:schemeClr val="tx1"/>
          </a:fontRef>
        </p:style>
      </p:cxnSp>
      <p:sp>
        <p:nvSpPr>
          <p:cNvPr id="20" name="Text Placeholder 6"/>
          <p:cNvSpPr>
            <a:spLocks noGrp="1"/>
          </p:cNvSpPr>
          <p:nvPr>
            <p:ph type="body" sz="quarter" idx="13" hasCustomPrompt="1"/>
          </p:nvPr>
        </p:nvSpPr>
        <p:spPr>
          <a:xfrm>
            <a:off x="1045028" y="4040777"/>
            <a:ext cx="1349829" cy="809897"/>
          </a:xfrm>
          <a:prstGeom prst="rect">
            <a:avLst/>
          </a:prstGeom>
        </p:spPr>
        <p:txBody>
          <a:bodyPr lIns="0"/>
          <a:lstStyle>
            <a:lvl1pPr marL="0" indent="0" algn="ctr">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 </a:t>
            </a:r>
          </a:p>
        </p:txBody>
      </p:sp>
      <p:sp>
        <p:nvSpPr>
          <p:cNvPr id="22" name="Text Placeholder 6"/>
          <p:cNvSpPr>
            <a:spLocks noGrp="1"/>
          </p:cNvSpPr>
          <p:nvPr>
            <p:ph type="body" sz="quarter" idx="14" hasCustomPrompt="1"/>
          </p:nvPr>
        </p:nvSpPr>
        <p:spPr>
          <a:xfrm>
            <a:off x="3247481" y="4040777"/>
            <a:ext cx="1349829" cy="809897"/>
          </a:xfrm>
          <a:prstGeom prst="rect">
            <a:avLst/>
          </a:prstGeom>
        </p:spPr>
        <p:txBody>
          <a:bodyPr lIns="0"/>
          <a:lstStyle>
            <a:lvl1pPr marL="0" indent="0" algn="ctr">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 </a:t>
            </a:r>
          </a:p>
        </p:txBody>
      </p:sp>
      <p:sp>
        <p:nvSpPr>
          <p:cNvPr id="23" name="Text Placeholder 6"/>
          <p:cNvSpPr>
            <a:spLocks noGrp="1"/>
          </p:cNvSpPr>
          <p:nvPr>
            <p:ph type="body" sz="quarter" idx="15" hasCustomPrompt="1"/>
          </p:nvPr>
        </p:nvSpPr>
        <p:spPr>
          <a:xfrm>
            <a:off x="5433605" y="4040777"/>
            <a:ext cx="1349829" cy="809897"/>
          </a:xfrm>
          <a:prstGeom prst="rect">
            <a:avLst/>
          </a:prstGeom>
        </p:spPr>
        <p:txBody>
          <a:bodyPr lIns="0"/>
          <a:lstStyle>
            <a:lvl1pPr marL="0" indent="0" algn="ctr">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 </a:t>
            </a:r>
          </a:p>
        </p:txBody>
      </p:sp>
      <p:sp>
        <p:nvSpPr>
          <p:cNvPr id="24" name="Text Placeholder 6"/>
          <p:cNvSpPr>
            <a:spLocks noGrp="1"/>
          </p:cNvSpPr>
          <p:nvPr>
            <p:ph type="body" sz="quarter" idx="16" hasCustomPrompt="1"/>
          </p:nvPr>
        </p:nvSpPr>
        <p:spPr>
          <a:xfrm>
            <a:off x="7639324" y="4040777"/>
            <a:ext cx="1349829" cy="809897"/>
          </a:xfrm>
          <a:prstGeom prst="rect">
            <a:avLst/>
          </a:prstGeom>
        </p:spPr>
        <p:txBody>
          <a:bodyPr lIns="0"/>
          <a:lstStyle>
            <a:lvl1pPr marL="0" indent="0" algn="ctr">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 </a:t>
            </a:r>
          </a:p>
        </p:txBody>
      </p:sp>
      <p:sp>
        <p:nvSpPr>
          <p:cNvPr id="25" name="Text Placeholder 6"/>
          <p:cNvSpPr>
            <a:spLocks noGrp="1"/>
          </p:cNvSpPr>
          <p:nvPr>
            <p:ph type="body" sz="quarter" idx="17" hasCustomPrompt="1"/>
          </p:nvPr>
        </p:nvSpPr>
        <p:spPr>
          <a:xfrm>
            <a:off x="9825445" y="4040777"/>
            <a:ext cx="1349829" cy="809897"/>
          </a:xfrm>
          <a:prstGeom prst="rect">
            <a:avLst/>
          </a:prstGeom>
        </p:spPr>
        <p:txBody>
          <a:bodyPr lIns="0"/>
          <a:lstStyle>
            <a:lvl1pPr marL="0" indent="0" algn="ctr">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 </a:t>
            </a:r>
          </a:p>
        </p:txBody>
      </p:sp>
      <p:sp>
        <p:nvSpPr>
          <p:cNvPr id="21" name="TextBox 20"/>
          <p:cNvSpPr txBox="1"/>
          <p:nvPr userDrawn="1"/>
        </p:nvSpPr>
        <p:spPr>
          <a:xfrm>
            <a:off x="9486900" y="236808"/>
            <a:ext cx="2121626" cy="261610"/>
          </a:xfrm>
          <a:prstGeom prst="rect">
            <a:avLst/>
          </a:prstGeom>
          <a:noFill/>
        </p:spPr>
        <p:txBody>
          <a:bodyPr wrap="square" rtlCol="0">
            <a:spAutoFit/>
          </a:bodyPr>
          <a:lstStyle/>
          <a:p>
            <a:pPr algn="r"/>
            <a:r>
              <a:rPr lang="en-US" sz="1100" dirty="0">
                <a:latin typeface="Open Sans" panose="020B0606030504020204" pitchFamily="34" charset="0"/>
                <a:ea typeface="Open Sans" panose="020B0606030504020204" pitchFamily="34" charset="0"/>
                <a:cs typeface="Open Sans" panose="020B0606030504020204" pitchFamily="34" charset="0"/>
              </a:rPr>
              <a:t>SoftServe Confidential</a:t>
            </a:r>
          </a:p>
        </p:txBody>
      </p:sp>
    </p:spTree>
    <p:extLst>
      <p:ext uri="{BB962C8B-B14F-4D97-AF65-F5344CB8AC3E}">
        <p14:creationId xmlns:p14="http://schemas.microsoft.com/office/powerpoint/2010/main" val="387487667"/>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TITLE-TIMELINE-LIGHT">
    <p:spTree>
      <p:nvGrpSpPr>
        <p:cNvPr id="1" name=""/>
        <p:cNvGrpSpPr/>
        <p:nvPr/>
      </p:nvGrpSpPr>
      <p:grpSpPr>
        <a:xfrm>
          <a:off x="0" y="0"/>
          <a:ext cx="0" cy="0"/>
          <a:chOff x="0" y="0"/>
          <a:chExt cx="0" cy="0"/>
        </a:xfrm>
      </p:grpSpPr>
      <p:sp>
        <p:nvSpPr>
          <p:cNvPr id="20" name="Text Placeholder 6"/>
          <p:cNvSpPr>
            <a:spLocks noGrp="1"/>
          </p:cNvSpPr>
          <p:nvPr>
            <p:ph type="body" sz="quarter" idx="13" hasCustomPrompt="1"/>
          </p:nvPr>
        </p:nvSpPr>
        <p:spPr>
          <a:xfrm>
            <a:off x="685800" y="2057400"/>
            <a:ext cx="1466850" cy="809897"/>
          </a:xfrm>
          <a:prstGeom prst="rect">
            <a:avLst/>
          </a:prstGeom>
        </p:spPr>
        <p:txBody>
          <a:bodyPr lIns="0"/>
          <a:lstStyle>
            <a:lvl1pPr marL="0" indent="0" algn="l">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a:t>
            </a:r>
          </a:p>
        </p:txBody>
      </p:sp>
      <p:sp>
        <p:nvSpPr>
          <p:cNvPr id="21" name="Title 1"/>
          <p:cNvSpPr>
            <a:spLocks noGrp="1"/>
          </p:cNvSpPr>
          <p:nvPr>
            <p:ph type="title" hasCustomPrompt="1"/>
          </p:nvPr>
        </p:nvSpPr>
        <p:spPr>
          <a:xfrm>
            <a:off x="685800" y="685801"/>
            <a:ext cx="10820400" cy="685800"/>
          </a:xfrm>
          <a:prstGeom prst="rect">
            <a:avLst/>
          </a:prstGeom>
        </p:spPr>
        <p:txBody>
          <a:bodyPr lIns="0"/>
          <a:lstStyle>
            <a:lvl1pPr>
              <a:defRPr baseline="0">
                <a:latin typeface="Proxima Nova Black" panose="02000506030000020004" pitchFamily="50" charset="0"/>
              </a:defRPr>
            </a:lvl1pPr>
          </a:lstStyle>
          <a:p>
            <a:r>
              <a:rPr lang="en-US" dirty="0"/>
              <a:t>TITLE TO BE CAPITALIZED</a:t>
            </a:r>
          </a:p>
        </p:txBody>
      </p:sp>
      <p:cxnSp>
        <p:nvCxnSpPr>
          <p:cNvPr id="6" name="Straight Connector 5"/>
          <p:cNvCxnSpPr/>
          <p:nvPr userDrawn="1"/>
        </p:nvCxnSpPr>
        <p:spPr>
          <a:xfrm>
            <a:off x="-28575" y="2743200"/>
            <a:ext cx="12252960"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7" name="Oval 6"/>
          <p:cNvSpPr/>
          <p:nvPr userDrawn="1"/>
        </p:nvSpPr>
        <p:spPr>
          <a:xfrm>
            <a:off x="617220" y="2674620"/>
            <a:ext cx="137160" cy="137160"/>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Oval 25"/>
          <p:cNvSpPr/>
          <p:nvPr userDrawn="1"/>
        </p:nvSpPr>
        <p:spPr>
          <a:xfrm>
            <a:off x="2827020" y="2674620"/>
            <a:ext cx="137160" cy="137160"/>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Oval 26"/>
          <p:cNvSpPr/>
          <p:nvPr userDrawn="1"/>
        </p:nvSpPr>
        <p:spPr>
          <a:xfrm>
            <a:off x="5036820" y="2674620"/>
            <a:ext cx="137160" cy="137160"/>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Oval 27"/>
          <p:cNvSpPr/>
          <p:nvPr userDrawn="1"/>
        </p:nvSpPr>
        <p:spPr>
          <a:xfrm>
            <a:off x="7246620" y="2674620"/>
            <a:ext cx="137160" cy="137160"/>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Oval 28"/>
          <p:cNvSpPr/>
          <p:nvPr userDrawn="1"/>
        </p:nvSpPr>
        <p:spPr>
          <a:xfrm>
            <a:off x="9456420" y="2674620"/>
            <a:ext cx="137160" cy="137160"/>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Text Placeholder 6"/>
          <p:cNvSpPr>
            <a:spLocks noGrp="1"/>
          </p:cNvSpPr>
          <p:nvPr>
            <p:ph type="body" sz="quarter" idx="18" hasCustomPrompt="1"/>
          </p:nvPr>
        </p:nvSpPr>
        <p:spPr>
          <a:xfrm>
            <a:off x="2895600" y="2057400"/>
            <a:ext cx="1466850" cy="809897"/>
          </a:xfrm>
          <a:prstGeom prst="rect">
            <a:avLst/>
          </a:prstGeom>
        </p:spPr>
        <p:txBody>
          <a:bodyPr lIns="0"/>
          <a:lstStyle>
            <a:lvl1pPr marL="0" indent="0" algn="l">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a:t>
            </a:r>
          </a:p>
        </p:txBody>
      </p:sp>
      <p:sp>
        <p:nvSpPr>
          <p:cNvPr id="31" name="Text Placeholder 6"/>
          <p:cNvSpPr>
            <a:spLocks noGrp="1"/>
          </p:cNvSpPr>
          <p:nvPr>
            <p:ph type="body" sz="quarter" idx="19" hasCustomPrompt="1"/>
          </p:nvPr>
        </p:nvSpPr>
        <p:spPr>
          <a:xfrm>
            <a:off x="5114925" y="2057400"/>
            <a:ext cx="1466850" cy="809897"/>
          </a:xfrm>
          <a:prstGeom prst="rect">
            <a:avLst/>
          </a:prstGeom>
        </p:spPr>
        <p:txBody>
          <a:bodyPr lIns="0"/>
          <a:lstStyle>
            <a:lvl1pPr marL="0" indent="0" algn="l">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a:t>
            </a:r>
          </a:p>
        </p:txBody>
      </p:sp>
      <p:sp>
        <p:nvSpPr>
          <p:cNvPr id="32" name="Text Placeholder 6"/>
          <p:cNvSpPr>
            <a:spLocks noGrp="1"/>
          </p:cNvSpPr>
          <p:nvPr>
            <p:ph type="body" sz="quarter" idx="20" hasCustomPrompt="1"/>
          </p:nvPr>
        </p:nvSpPr>
        <p:spPr>
          <a:xfrm>
            <a:off x="7315200" y="2057400"/>
            <a:ext cx="1466850" cy="809897"/>
          </a:xfrm>
          <a:prstGeom prst="rect">
            <a:avLst/>
          </a:prstGeom>
        </p:spPr>
        <p:txBody>
          <a:bodyPr lIns="0"/>
          <a:lstStyle>
            <a:lvl1pPr marL="0" indent="0" algn="l">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a:t>
            </a:r>
          </a:p>
        </p:txBody>
      </p:sp>
      <p:sp>
        <p:nvSpPr>
          <p:cNvPr id="33" name="Text Placeholder 6"/>
          <p:cNvSpPr>
            <a:spLocks noGrp="1"/>
          </p:cNvSpPr>
          <p:nvPr>
            <p:ph type="body" sz="quarter" idx="21" hasCustomPrompt="1"/>
          </p:nvPr>
        </p:nvSpPr>
        <p:spPr>
          <a:xfrm>
            <a:off x="9534525" y="2076450"/>
            <a:ext cx="1466850" cy="809897"/>
          </a:xfrm>
          <a:prstGeom prst="rect">
            <a:avLst/>
          </a:prstGeom>
        </p:spPr>
        <p:txBody>
          <a:bodyPr lIns="0"/>
          <a:lstStyle>
            <a:lvl1pPr marL="0" indent="0" algn="l">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a:t>
            </a:r>
          </a:p>
        </p:txBody>
      </p:sp>
      <p:sp>
        <p:nvSpPr>
          <p:cNvPr id="34" name="Text Placeholder 6"/>
          <p:cNvSpPr>
            <a:spLocks noGrp="1"/>
          </p:cNvSpPr>
          <p:nvPr>
            <p:ph type="body" sz="quarter" idx="12" hasCustomPrompt="1"/>
          </p:nvPr>
        </p:nvSpPr>
        <p:spPr>
          <a:xfrm>
            <a:off x="685800" y="3076575"/>
            <a:ext cx="1981200" cy="2276475"/>
          </a:xfrm>
          <a:prstGeom prst="rect">
            <a:avLst/>
          </a:prstGeom>
        </p:spPr>
        <p:txBody>
          <a:bodyPr lIns="0"/>
          <a:lstStyle>
            <a:lvl1pPr marL="0" indent="0">
              <a:lnSpc>
                <a:spcPct val="10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a:t>
            </a:r>
          </a:p>
        </p:txBody>
      </p:sp>
      <p:sp>
        <p:nvSpPr>
          <p:cNvPr id="35" name="Text Placeholder 6"/>
          <p:cNvSpPr>
            <a:spLocks noGrp="1"/>
          </p:cNvSpPr>
          <p:nvPr>
            <p:ph type="body" sz="quarter" idx="22" hasCustomPrompt="1"/>
          </p:nvPr>
        </p:nvSpPr>
        <p:spPr>
          <a:xfrm>
            <a:off x="2895600" y="3076575"/>
            <a:ext cx="1981200" cy="2276475"/>
          </a:xfrm>
          <a:prstGeom prst="rect">
            <a:avLst/>
          </a:prstGeom>
        </p:spPr>
        <p:txBody>
          <a:bodyPr lIns="0"/>
          <a:lstStyle>
            <a:lvl1pPr marL="0" indent="0">
              <a:lnSpc>
                <a:spcPct val="10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a:t>
            </a:r>
          </a:p>
        </p:txBody>
      </p:sp>
      <p:sp>
        <p:nvSpPr>
          <p:cNvPr id="36" name="Text Placeholder 6"/>
          <p:cNvSpPr>
            <a:spLocks noGrp="1"/>
          </p:cNvSpPr>
          <p:nvPr>
            <p:ph type="body" sz="quarter" idx="23" hasCustomPrompt="1"/>
          </p:nvPr>
        </p:nvSpPr>
        <p:spPr>
          <a:xfrm>
            <a:off x="5114925" y="3076574"/>
            <a:ext cx="1981200" cy="2276475"/>
          </a:xfrm>
          <a:prstGeom prst="rect">
            <a:avLst/>
          </a:prstGeom>
        </p:spPr>
        <p:txBody>
          <a:bodyPr lIns="0"/>
          <a:lstStyle>
            <a:lvl1pPr marL="0" indent="0">
              <a:lnSpc>
                <a:spcPct val="10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a:t>
            </a:r>
          </a:p>
        </p:txBody>
      </p:sp>
      <p:sp>
        <p:nvSpPr>
          <p:cNvPr id="37" name="Text Placeholder 6"/>
          <p:cNvSpPr>
            <a:spLocks noGrp="1"/>
          </p:cNvSpPr>
          <p:nvPr>
            <p:ph type="body" sz="quarter" idx="24" hasCustomPrompt="1"/>
          </p:nvPr>
        </p:nvSpPr>
        <p:spPr>
          <a:xfrm>
            <a:off x="7315200" y="3076575"/>
            <a:ext cx="1981200" cy="2276475"/>
          </a:xfrm>
          <a:prstGeom prst="rect">
            <a:avLst/>
          </a:prstGeom>
        </p:spPr>
        <p:txBody>
          <a:bodyPr lIns="0"/>
          <a:lstStyle>
            <a:lvl1pPr marL="0" indent="0">
              <a:lnSpc>
                <a:spcPct val="10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a:t>
            </a:r>
          </a:p>
        </p:txBody>
      </p:sp>
      <p:sp>
        <p:nvSpPr>
          <p:cNvPr id="38" name="Text Placeholder 6"/>
          <p:cNvSpPr>
            <a:spLocks noGrp="1"/>
          </p:cNvSpPr>
          <p:nvPr>
            <p:ph type="body" sz="quarter" idx="25" hasCustomPrompt="1"/>
          </p:nvPr>
        </p:nvSpPr>
        <p:spPr>
          <a:xfrm>
            <a:off x="9515475" y="3076574"/>
            <a:ext cx="1981200" cy="2276475"/>
          </a:xfrm>
          <a:prstGeom prst="rect">
            <a:avLst/>
          </a:prstGeom>
        </p:spPr>
        <p:txBody>
          <a:bodyPr lIns="0"/>
          <a:lstStyle>
            <a:lvl1pPr marL="0" indent="0">
              <a:lnSpc>
                <a:spcPct val="10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a:t>
            </a:r>
          </a:p>
        </p:txBody>
      </p:sp>
    </p:spTree>
    <p:extLst>
      <p:ext uri="{BB962C8B-B14F-4D97-AF65-F5344CB8AC3E}">
        <p14:creationId xmlns:p14="http://schemas.microsoft.com/office/powerpoint/2010/main" val="1128689986"/>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PHOTO-RIGHT-LIGHT">
    <p:spTree>
      <p:nvGrpSpPr>
        <p:cNvPr id="1" name=""/>
        <p:cNvGrpSpPr/>
        <p:nvPr/>
      </p:nvGrpSpPr>
      <p:grpSpPr>
        <a:xfrm>
          <a:off x="0" y="0"/>
          <a:ext cx="0" cy="0"/>
          <a:chOff x="0" y="0"/>
          <a:chExt cx="0" cy="0"/>
        </a:xfrm>
      </p:grpSpPr>
      <p:sp>
        <p:nvSpPr>
          <p:cNvPr id="21" name="Title 1"/>
          <p:cNvSpPr>
            <a:spLocks noGrp="1"/>
          </p:cNvSpPr>
          <p:nvPr>
            <p:ph type="title" hasCustomPrompt="1"/>
          </p:nvPr>
        </p:nvSpPr>
        <p:spPr>
          <a:xfrm>
            <a:off x="685800" y="685801"/>
            <a:ext cx="10820400" cy="685800"/>
          </a:xfrm>
          <a:prstGeom prst="rect">
            <a:avLst/>
          </a:prstGeom>
        </p:spPr>
        <p:txBody>
          <a:bodyPr lIns="0"/>
          <a:lstStyle>
            <a:lvl1pPr>
              <a:defRPr baseline="0">
                <a:latin typeface="Proxima Nova Black" panose="02000506030000020004" pitchFamily="50" charset="0"/>
              </a:defRPr>
            </a:lvl1pPr>
          </a:lstStyle>
          <a:p>
            <a:r>
              <a:rPr lang="en-US" dirty="0"/>
              <a:t>TITLE TO BE CAPITALIZED</a:t>
            </a:r>
          </a:p>
        </p:txBody>
      </p:sp>
      <p:sp>
        <p:nvSpPr>
          <p:cNvPr id="19" name="Text Placeholder 6"/>
          <p:cNvSpPr>
            <a:spLocks noGrp="1"/>
          </p:cNvSpPr>
          <p:nvPr>
            <p:ph type="body" sz="quarter" idx="10" hasCustomPrompt="1"/>
          </p:nvPr>
        </p:nvSpPr>
        <p:spPr>
          <a:xfrm>
            <a:off x="685800" y="2057400"/>
            <a:ext cx="5295900" cy="3429000"/>
          </a:xfrm>
          <a:prstGeom prst="rect">
            <a:avLst/>
          </a:prstGeom>
        </p:spPr>
        <p:txBody>
          <a:bodyPr lIns="0"/>
          <a:lstStyle>
            <a:lvl1pPr marL="0" indent="0">
              <a:lnSpc>
                <a:spcPct val="10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 </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Picture Placeholder 2"/>
          <p:cNvSpPr>
            <a:spLocks noGrp="1"/>
          </p:cNvSpPr>
          <p:nvPr>
            <p:ph type="pic" sz="quarter" idx="11"/>
          </p:nvPr>
        </p:nvSpPr>
        <p:spPr>
          <a:xfrm>
            <a:off x="6219825" y="2057400"/>
            <a:ext cx="5286375" cy="3429000"/>
          </a:xfrm>
          <a:prstGeom prst="rect">
            <a:avLst/>
          </a:prstGeom>
        </p:spPr>
        <p:txBody>
          <a:bodyPr/>
          <a:lstStyle/>
          <a:p>
            <a:endParaRPr lang="en-US"/>
          </a:p>
        </p:txBody>
      </p:sp>
      <p:sp>
        <p:nvSpPr>
          <p:cNvPr id="22" name="TextBox 21"/>
          <p:cNvSpPr txBox="1"/>
          <p:nvPr userDrawn="1"/>
        </p:nvSpPr>
        <p:spPr>
          <a:xfrm>
            <a:off x="9486900" y="236808"/>
            <a:ext cx="2121626" cy="261610"/>
          </a:xfrm>
          <a:prstGeom prst="rect">
            <a:avLst/>
          </a:prstGeom>
          <a:noFill/>
        </p:spPr>
        <p:txBody>
          <a:bodyPr wrap="square" rtlCol="0">
            <a:spAutoFit/>
          </a:bodyPr>
          <a:lstStyle/>
          <a:p>
            <a:pPr algn="r"/>
            <a:r>
              <a:rPr lang="en-US" sz="1100" dirty="0">
                <a:latin typeface="Open Sans" panose="020B0606030504020204" pitchFamily="34" charset="0"/>
                <a:ea typeface="Open Sans" panose="020B0606030504020204" pitchFamily="34" charset="0"/>
                <a:cs typeface="Open Sans" panose="020B0606030504020204" pitchFamily="34" charset="0"/>
              </a:rPr>
              <a:t>SoftServe Confidential</a:t>
            </a:r>
          </a:p>
        </p:txBody>
      </p:sp>
    </p:spTree>
    <p:extLst>
      <p:ext uri="{BB962C8B-B14F-4D97-AF65-F5344CB8AC3E}">
        <p14:creationId xmlns:p14="http://schemas.microsoft.com/office/powerpoint/2010/main" val="3584278733"/>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showMasterSp="0" preserve="1" userDrawn="1">
  <p:cSld name="WIDE-PHOTO-LIGH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85800" y="685801"/>
            <a:ext cx="10820400" cy="685800"/>
          </a:xfrm>
          <a:prstGeom prst="rect">
            <a:avLst/>
          </a:prstGeom>
        </p:spPr>
        <p:txBody>
          <a:bodyPr lIns="0"/>
          <a:lstStyle>
            <a:lvl1pPr>
              <a:defRPr baseline="0">
                <a:latin typeface="Proxima Nova Black" panose="02000506030000020004" pitchFamily="50" charset="0"/>
              </a:defRPr>
            </a:lvl1pPr>
          </a:lstStyle>
          <a:p>
            <a:r>
              <a:rPr lang="en-US" dirty="0"/>
              <a:t>CLICK TO EDIT THE TITLE</a:t>
            </a:r>
          </a:p>
        </p:txBody>
      </p:sp>
      <p:sp>
        <p:nvSpPr>
          <p:cNvPr id="4" name="Picture Placeholder 3"/>
          <p:cNvSpPr>
            <a:spLocks noGrp="1"/>
          </p:cNvSpPr>
          <p:nvPr>
            <p:ph type="pic" sz="quarter" idx="10"/>
          </p:nvPr>
        </p:nvSpPr>
        <p:spPr>
          <a:xfrm>
            <a:off x="0" y="2057400"/>
            <a:ext cx="12192000" cy="4800600"/>
          </a:xfrm>
          <a:prstGeom prst="rect">
            <a:avLst/>
          </a:prstGeom>
        </p:spPr>
        <p:txBody>
          <a:bodyPr/>
          <a:lstStyle/>
          <a:p>
            <a:endParaRPr lang="en-US"/>
          </a:p>
        </p:txBody>
      </p:sp>
      <p:sp>
        <p:nvSpPr>
          <p:cNvPr id="8" name="TextBox 7"/>
          <p:cNvSpPr txBox="1"/>
          <p:nvPr userDrawn="1"/>
        </p:nvSpPr>
        <p:spPr>
          <a:xfrm>
            <a:off x="9486900" y="236808"/>
            <a:ext cx="2121626" cy="261610"/>
          </a:xfrm>
          <a:prstGeom prst="rect">
            <a:avLst/>
          </a:prstGeom>
          <a:noFill/>
        </p:spPr>
        <p:txBody>
          <a:bodyPr wrap="square" rtlCol="0">
            <a:spAutoFit/>
          </a:bodyPr>
          <a:lstStyle/>
          <a:p>
            <a:pPr algn="r"/>
            <a:r>
              <a:rPr lang="en-US" sz="1100" dirty="0">
                <a:latin typeface="Open Sans" panose="020B0606030504020204" pitchFamily="34" charset="0"/>
                <a:ea typeface="Open Sans" panose="020B0606030504020204" pitchFamily="34" charset="0"/>
                <a:cs typeface="Open Sans" panose="020B0606030504020204" pitchFamily="34" charset="0"/>
              </a:rPr>
              <a:t>SoftServe Confidential</a:t>
            </a:r>
          </a:p>
        </p:txBody>
      </p:sp>
    </p:spTree>
    <p:extLst>
      <p:ext uri="{BB962C8B-B14F-4D97-AF65-F5344CB8AC3E}">
        <p14:creationId xmlns:p14="http://schemas.microsoft.com/office/powerpoint/2010/main" val="2285546438"/>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PHOTO-LEFT-LIGHT">
    <p:spTree>
      <p:nvGrpSpPr>
        <p:cNvPr id="1" name=""/>
        <p:cNvGrpSpPr/>
        <p:nvPr/>
      </p:nvGrpSpPr>
      <p:grpSpPr>
        <a:xfrm>
          <a:off x="0" y="0"/>
          <a:ext cx="0" cy="0"/>
          <a:chOff x="0" y="0"/>
          <a:chExt cx="0" cy="0"/>
        </a:xfrm>
      </p:grpSpPr>
      <p:sp>
        <p:nvSpPr>
          <p:cNvPr id="5" name="Text Placeholder 6"/>
          <p:cNvSpPr>
            <a:spLocks noGrp="1"/>
          </p:cNvSpPr>
          <p:nvPr>
            <p:ph type="body" sz="quarter" idx="12" hasCustomPrompt="1"/>
          </p:nvPr>
        </p:nvSpPr>
        <p:spPr>
          <a:xfrm>
            <a:off x="6210300" y="2743200"/>
            <a:ext cx="5295900" cy="2743200"/>
          </a:xfrm>
          <a:prstGeom prst="rect">
            <a:avLst/>
          </a:prstGeom>
        </p:spPr>
        <p:txBody>
          <a:bodyPr lIns="0"/>
          <a:lstStyle>
            <a:lvl1pPr marL="0" indent="0">
              <a:lnSpc>
                <a:spcPct val="10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 </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Title 2"/>
          <p:cNvSpPr>
            <a:spLocks noGrp="1"/>
          </p:cNvSpPr>
          <p:nvPr>
            <p:ph type="title" hasCustomPrompt="1"/>
          </p:nvPr>
        </p:nvSpPr>
        <p:spPr>
          <a:xfrm>
            <a:off x="6210300" y="1371601"/>
            <a:ext cx="5295900" cy="1371600"/>
          </a:xfrm>
          <a:prstGeom prst="rect">
            <a:avLst/>
          </a:prstGeom>
        </p:spPr>
        <p:txBody>
          <a:bodyPr lIns="0"/>
          <a:lstStyle>
            <a:lvl1pPr>
              <a:lnSpc>
                <a:spcPct val="80000"/>
              </a:lnSpc>
              <a:defRPr baseline="0">
                <a:latin typeface="Proxima Nova Black" panose="02000506030000020004" pitchFamily="50" charset="0"/>
              </a:defRPr>
            </a:lvl1pPr>
          </a:lstStyle>
          <a:p>
            <a:r>
              <a:rPr lang="en-US" dirty="0"/>
              <a:t>TITLE TO BE CAPITALIZED</a:t>
            </a:r>
          </a:p>
        </p:txBody>
      </p:sp>
      <p:sp>
        <p:nvSpPr>
          <p:cNvPr id="4" name="Picture Placeholder 3"/>
          <p:cNvSpPr>
            <a:spLocks noGrp="1"/>
          </p:cNvSpPr>
          <p:nvPr>
            <p:ph type="pic" sz="quarter" idx="13"/>
          </p:nvPr>
        </p:nvSpPr>
        <p:spPr>
          <a:xfrm>
            <a:off x="0" y="0"/>
            <a:ext cx="5295900" cy="6858000"/>
          </a:xfrm>
          <a:prstGeom prst="rect">
            <a:avLst/>
          </a:prstGeom>
        </p:spPr>
        <p:txBody>
          <a:bodyPr/>
          <a:lstStyle/>
          <a:p>
            <a:endParaRPr lang="en-US"/>
          </a:p>
        </p:txBody>
      </p:sp>
      <p:sp>
        <p:nvSpPr>
          <p:cNvPr id="7" name="TextBox 6"/>
          <p:cNvSpPr txBox="1"/>
          <p:nvPr userDrawn="1"/>
        </p:nvSpPr>
        <p:spPr>
          <a:xfrm>
            <a:off x="9486900" y="236808"/>
            <a:ext cx="2121626" cy="261610"/>
          </a:xfrm>
          <a:prstGeom prst="rect">
            <a:avLst/>
          </a:prstGeom>
          <a:noFill/>
        </p:spPr>
        <p:txBody>
          <a:bodyPr wrap="square" rtlCol="0">
            <a:spAutoFit/>
          </a:bodyPr>
          <a:lstStyle/>
          <a:p>
            <a:pPr algn="r"/>
            <a:r>
              <a:rPr lang="en-US" sz="1100" dirty="0">
                <a:latin typeface="Open Sans" panose="020B0606030504020204" pitchFamily="34" charset="0"/>
                <a:ea typeface="Open Sans" panose="020B0606030504020204" pitchFamily="34" charset="0"/>
                <a:cs typeface="Open Sans" panose="020B0606030504020204" pitchFamily="34" charset="0"/>
              </a:rPr>
              <a:t>SoftServe Confidential</a:t>
            </a:r>
          </a:p>
        </p:txBody>
      </p:sp>
    </p:spTree>
    <p:extLst>
      <p:ext uri="{BB962C8B-B14F-4D97-AF65-F5344CB8AC3E}">
        <p14:creationId xmlns:p14="http://schemas.microsoft.com/office/powerpoint/2010/main" val="559046702"/>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DESCRIPTION-PHOTO-RIGHT-LIGHT">
    <p:spTree>
      <p:nvGrpSpPr>
        <p:cNvPr id="1" name=""/>
        <p:cNvGrpSpPr/>
        <p:nvPr/>
      </p:nvGrpSpPr>
      <p:grpSpPr>
        <a:xfrm>
          <a:off x="0" y="0"/>
          <a:ext cx="0" cy="0"/>
          <a:chOff x="0" y="0"/>
          <a:chExt cx="0" cy="0"/>
        </a:xfrm>
      </p:grpSpPr>
      <p:sp>
        <p:nvSpPr>
          <p:cNvPr id="3" name="Title 2"/>
          <p:cNvSpPr>
            <a:spLocks noGrp="1"/>
          </p:cNvSpPr>
          <p:nvPr>
            <p:ph type="title" hasCustomPrompt="1"/>
          </p:nvPr>
        </p:nvSpPr>
        <p:spPr>
          <a:xfrm>
            <a:off x="685800" y="1382486"/>
            <a:ext cx="3467100" cy="1913709"/>
          </a:xfrm>
          <a:prstGeom prst="rect">
            <a:avLst/>
          </a:prstGeom>
        </p:spPr>
        <p:txBody>
          <a:bodyPr lIns="0"/>
          <a:lstStyle>
            <a:lvl1pPr>
              <a:lnSpc>
                <a:spcPct val="80000"/>
              </a:lnSpc>
              <a:defRPr baseline="0">
                <a:latin typeface="Proxima Nova Black" panose="02000506030000020004" pitchFamily="50" charset="0"/>
              </a:defRPr>
            </a:lvl1pPr>
          </a:lstStyle>
          <a:p>
            <a:r>
              <a:rPr lang="en-US" dirty="0"/>
              <a:t>TITLE TO</a:t>
            </a:r>
            <a:br>
              <a:rPr lang="uk-UA" dirty="0"/>
            </a:br>
            <a:r>
              <a:rPr lang="en-US" dirty="0"/>
              <a:t>BE</a:t>
            </a:r>
            <a:r>
              <a:rPr lang="uk-UA" dirty="0"/>
              <a:t> С</a:t>
            </a:r>
            <a:r>
              <a:rPr lang="en-US" dirty="0"/>
              <a:t>APITA</a:t>
            </a:r>
            <a:br>
              <a:rPr lang="uk-UA" dirty="0"/>
            </a:br>
            <a:r>
              <a:rPr lang="en-US" dirty="0"/>
              <a:t>LIZED</a:t>
            </a:r>
          </a:p>
        </p:txBody>
      </p:sp>
      <p:sp>
        <p:nvSpPr>
          <p:cNvPr id="9" name="TextBox 8"/>
          <p:cNvSpPr txBox="1"/>
          <p:nvPr userDrawn="1"/>
        </p:nvSpPr>
        <p:spPr>
          <a:xfrm>
            <a:off x="9486900" y="236808"/>
            <a:ext cx="2121626" cy="261610"/>
          </a:xfrm>
          <a:prstGeom prst="rect">
            <a:avLst/>
          </a:prstGeom>
          <a:noFill/>
        </p:spPr>
        <p:txBody>
          <a:bodyPr wrap="square" rtlCol="0">
            <a:spAutoFit/>
          </a:bodyPr>
          <a:lstStyle/>
          <a:p>
            <a:pPr algn="r"/>
            <a:r>
              <a:rPr lang="en-US" sz="1100" dirty="0">
                <a:latin typeface="Open Sans" panose="020B0606030504020204" pitchFamily="34" charset="0"/>
                <a:ea typeface="Open Sans" panose="020B0606030504020204" pitchFamily="34" charset="0"/>
                <a:cs typeface="Open Sans" panose="020B0606030504020204" pitchFamily="34" charset="0"/>
              </a:rPr>
              <a:t>SoftServe Confidential</a:t>
            </a:r>
          </a:p>
        </p:txBody>
      </p:sp>
      <p:sp>
        <p:nvSpPr>
          <p:cNvPr id="4" name="Picture Placeholder 3"/>
          <p:cNvSpPr>
            <a:spLocks noGrp="1"/>
          </p:cNvSpPr>
          <p:nvPr>
            <p:ph type="pic" sz="quarter" idx="14"/>
          </p:nvPr>
        </p:nvSpPr>
        <p:spPr>
          <a:xfrm>
            <a:off x="4381500" y="1371600"/>
            <a:ext cx="7124700" cy="4114800"/>
          </a:xfrm>
          <a:prstGeom prst="rect">
            <a:avLst/>
          </a:prstGeom>
        </p:spPr>
        <p:txBody>
          <a:bodyPr/>
          <a:lstStyle/>
          <a:p>
            <a:endParaRPr lang="en-US"/>
          </a:p>
        </p:txBody>
      </p:sp>
      <p:sp>
        <p:nvSpPr>
          <p:cNvPr id="10" name="Text Placeholder 6"/>
          <p:cNvSpPr>
            <a:spLocks noGrp="1"/>
          </p:cNvSpPr>
          <p:nvPr>
            <p:ph type="body" sz="quarter" idx="12" hasCustomPrompt="1"/>
          </p:nvPr>
        </p:nvSpPr>
        <p:spPr>
          <a:xfrm>
            <a:off x="685800" y="3429000"/>
            <a:ext cx="3467100" cy="2057400"/>
          </a:xfrm>
          <a:prstGeom prst="rect">
            <a:avLst/>
          </a:prstGeom>
        </p:spPr>
        <p:txBody>
          <a:bodyPr lIns="0"/>
          <a:lstStyle>
            <a:lvl1pPr marL="0" indent="0">
              <a:lnSpc>
                <a:spcPct val="10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 </a:t>
            </a:r>
          </a:p>
        </p:txBody>
      </p:sp>
    </p:spTree>
    <p:extLst>
      <p:ext uri="{BB962C8B-B14F-4D97-AF65-F5344CB8AC3E}">
        <p14:creationId xmlns:p14="http://schemas.microsoft.com/office/powerpoint/2010/main" val="178070993"/>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WIDE-CHART-LIGH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85800" y="685801"/>
            <a:ext cx="10820400" cy="685800"/>
          </a:xfrm>
          <a:prstGeom prst="rect">
            <a:avLst/>
          </a:prstGeom>
        </p:spPr>
        <p:txBody>
          <a:bodyPr lIns="0"/>
          <a:lstStyle>
            <a:lvl1pPr>
              <a:defRPr baseline="0">
                <a:latin typeface="Proxima Nova Black" panose="02000506030000020004" pitchFamily="50" charset="0"/>
              </a:defRPr>
            </a:lvl1pPr>
          </a:lstStyle>
          <a:p>
            <a:r>
              <a:rPr lang="en-US" dirty="0"/>
              <a:t>TITLE TO BE CAPITALIZED</a:t>
            </a:r>
          </a:p>
        </p:txBody>
      </p:sp>
      <p:sp>
        <p:nvSpPr>
          <p:cNvPr id="8" name="TextBox 7"/>
          <p:cNvSpPr txBox="1"/>
          <p:nvPr userDrawn="1"/>
        </p:nvSpPr>
        <p:spPr>
          <a:xfrm>
            <a:off x="9486900" y="236808"/>
            <a:ext cx="2121626" cy="261610"/>
          </a:xfrm>
          <a:prstGeom prst="rect">
            <a:avLst/>
          </a:prstGeom>
          <a:noFill/>
        </p:spPr>
        <p:txBody>
          <a:bodyPr wrap="square" rtlCol="0">
            <a:spAutoFit/>
          </a:bodyPr>
          <a:lstStyle/>
          <a:p>
            <a:pPr algn="r"/>
            <a:r>
              <a:rPr lang="en-US" sz="1100" dirty="0">
                <a:latin typeface="Open Sans" panose="020B0606030504020204" pitchFamily="34" charset="0"/>
                <a:ea typeface="Open Sans" panose="020B0606030504020204" pitchFamily="34" charset="0"/>
                <a:cs typeface="Open Sans" panose="020B0606030504020204" pitchFamily="34" charset="0"/>
              </a:rPr>
              <a:t>SoftServe Confidential</a:t>
            </a:r>
          </a:p>
        </p:txBody>
      </p:sp>
      <p:sp>
        <p:nvSpPr>
          <p:cNvPr id="5" name="Chart Placeholder 4"/>
          <p:cNvSpPr>
            <a:spLocks noGrp="1"/>
          </p:cNvSpPr>
          <p:nvPr>
            <p:ph type="chart" sz="quarter" idx="11"/>
          </p:nvPr>
        </p:nvSpPr>
        <p:spPr>
          <a:xfrm>
            <a:off x="685800" y="2057400"/>
            <a:ext cx="10820400" cy="3429000"/>
          </a:xfrm>
          <a:prstGeom prst="rect">
            <a:avLst/>
          </a:prstGeom>
        </p:spPr>
        <p:txBody>
          <a:bodyPr/>
          <a:lstStyle/>
          <a:p>
            <a:endParaRPr lang="en-US"/>
          </a:p>
        </p:txBody>
      </p:sp>
    </p:spTree>
    <p:extLst>
      <p:ext uri="{BB962C8B-B14F-4D97-AF65-F5344CB8AC3E}">
        <p14:creationId xmlns:p14="http://schemas.microsoft.com/office/powerpoint/2010/main" val="229899215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EXT-ONE-COLUMN-DARK">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85800" y="685801"/>
            <a:ext cx="10820400" cy="685800"/>
          </a:xfrm>
          <a:prstGeom prst="rect">
            <a:avLst/>
          </a:prstGeom>
        </p:spPr>
        <p:txBody>
          <a:bodyPr lIns="0"/>
          <a:lstStyle>
            <a:lvl1pPr>
              <a:defRPr baseline="0">
                <a:latin typeface="Proxima Nova Black" panose="02000506030000020004" pitchFamily="50" charset="0"/>
              </a:defRPr>
            </a:lvl1pPr>
          </a:lstStyle>
          <a:p>
            <a:r>
              <a:rPr lang="en-US" dirty="0"/>
              <a:t>TITLE TO BE CAPITALIZED</a:t>
            </a:r>
          </a:p>
        </p:txBody>
      </p:sp>
      <p:sp>
        <p:nvSpPr>
          <p:cNvPr id="7" name="Text Placeholder 6"/>
          <p:cNvSpPr>
            <a:spLocks noGrp="1"/>
          </p:cNvSpPr>
          <p:nvPr>
            <p:ph type="body" sz="quarter" idx="10" hasCustomPrompt="1"/>
          </p:nvPr>
        </p:nvSpPr>
        <p:spPr>
          <a:xfrm>
            <a:off x="685800" y="2057400"/>
            <a:ext cx="10820400" cy="3429000"/>
          </a:xfrm>
          <a:prstGeom prst="rect">
            <a:avLst/>
          </a:prstGeom>
        </p:spPr>
        <p:txBody>
          <a:bodyPr lIns="0"/>
          <a:lstStyle>
            <a:lvl1pPr marL="0" indent="0">
              <a:lnSpc>
                <a:spcPct val="10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 </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4" name="TextBox 13"/>
          <p:cNvSpPr txBox="1"/>
          <p:nvPr userDrawn="1"/>
        </p:nvSpPr>
        <p:spPr>
          <a:xfrm>
            <a:off x="9486900" y="236808"/>
            <a:ext cx="2121626" cy="261610"/>
          </a:xfrm>
          <a:prstGeom prst="rect">
            <a:avLst/>
          </a:prstGeom>
          <a:noFill/>
        </p:spPr>
        <p:txBody>
          <a:bodyPr wrap="square" rtlCol="0">
            <a:spAutoFit/>
          </a:bodyPr>
          <a:lstStyle/>
          <a:p>
            <a:pPr algn="r"/>
            <a:r>
              <a:rPr lang="en-US" sz="1100" dirty="0">
                <a:latin typeface="Open Sans" panose="020B0606030504020204" pitchFamily="34" charset="0"/>
                <a:ea typeface="Open Sans" panose="020B0606030504020204" pitchFamily="34" charset="0"/>
                <a:cs typeface="Open Sans" panose="020B0606030504020204" pitchFamily="34" charset="0"/>
              </a:rPr>
              <a:t>SoftServe Confidential</a:t>
            </a:r>
          </a:p>
        </p:txBody>
      </p:sp>
    </p:spTree>
    <p:extLst>
      <p:ext uri="{BB962C8B-B14F-4D97-AF65-F5344CB8AC3E}">
        <p14:creationId xmlns:p14="http://schemas.microsoft.com/office/powerpoint/2010/main" val="2254637629"/>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CHART-LEFT-LIGHT">
    <p:spTree>
      <p:nvGrpSpPr>
        <p:cNvPr id="1" name=""/>
        <p:cNvGrpSpPr/>
        <p:nvPr/>
      </p:nvGrpSpPr>
      <p:grpSpPr>
        <a:xfrm>
          <a:off x="0" y="0"/>
          <a:ext cx="0" cy="0"/>
          <a:chOff x="0" y="0"/>
          <a:chExt cx="0" cy="0"/>
        </a:xfrm>
      </p:grpSpPr>
      <p:sp>
        <p:nvSpPr>
          <p:cNvPr id="3" name="Title 2"/>
          <p:cNvSpPr>
            <a:spLocks noGrp="1"/>
          </p:cNvSpPr>
          <p:nvPr>
            <p:ph type="title" hasCustomPrompt="1"/>
          </p:nvPr>
        </p:nvSpPr>
        <p:spPr>
          <a:xfrm>
            <a:off x="685800" y="1382486"/>
            <a:ext cx="3467100" cy="1913709"/>
          </a:xfrm>
          <a:prstGeom prst="rect">
            <a:avLst/>
          </a:prstGeom>
        </p:spPr>
        <p:txBody>
          <a:bodyPr lIns="0"/>
          <a:lstStyle>
            <a:lvl1pPr>
              <a:lnSpc>
                <a:spcPct val="80000"/>
              </a:lnSpc>
              <a:defRPr baseline="0">
                <a:latin typeface="Proxima Nova Black" panose="02000506030000020004" pitchFamily="50" charset="0"/>
              </a:defRPr>
            </a:lvl1pPr>
          </a:lstStyle>
          <a:p>
            <a:r>
              <a:rPr lang="en-US" dirty="0"/>
              <a:t>TITLE TO</a:t>
            </a:r>
            <a:br>
              <a:rPr lang="uk-UA" dirty="0"/>
            </a:br>
            <a:r>
              <a:rPr lang="en-US" dirty="0"/>
              <a:t>BE CAPITA</a:t>
            </a:r>
            <a:br>
              <a:rPr lang="uk-UA" dirty="0"/>
            </a:br>
            <a:r>
              <a:rPr lang="en-US" dirty="0"/>
              <a:t>LIZED</a:t>
            </a:r>
          </a:p>
        </p:txBody>
      </p:sp>
      <p:sp>
        <p:nvSpPr>
          <p:cNvPr id="9" name="TextBox 8"/>
          <p:cNvSpPr txBox="1"/>
          <p:nvPr userDrawn="1"/>
        </p:nvSpPr>
        <p:spPr>
          <a:xfrm>
            <a:off x="9486900" y="236808"/>
            <a:ext cx="2121626" cy="261610"/>
          </a:xfrm>
          <a:prstGeom prst="rect">
            <a:avLst/>
          </a:prstGeom>
          <a:noFill/>
        </p:spPr>
        <p:txBody>
          <a:bodyPr wrap="square" rtlCol="0">
            <a:spAutoFit/>
          </a:bodyPr>
          <a:lstStyle/>
          <a:p>
            <a:pPr algn="r"/>
            <a:r>
              <a:rPr lang="en-US" sz="1100" dirty="0">
                <a:latin typeface="Open Sans" panose="020B0606030504020204" pitchFamily="34" charset="0"/>
                <a:ea typeface="Open Sans" panose="020B0606030504020204" pitchFamily="34" charset="0"/>
                <a:cs typeface="Open Sans" panose="020B0606030504020204" pitchFamily="34" charset="0"/>
              </a:rPr>
              <a:t>SoftServe Confidential</a:t>
            </a:r>
          </a:p>
        </p:txBody>
      </p:sp>
      <p:sp>
        <p:nvSpPr>
          <p:cNvPr id="10" name="Text Placeholder 6"/>
          <p:cNvSpPr>
            <a:spLocks noGrp="1"/>
          </p:cNvSpPr>
          <p:nvPr>
            <p:ph type="body" sz="quarter" idx="12" hasCustomPrompt="1"/>
          </p:nvPr>
        </p:nvSpPr>
        <p:spPr>
          <a:xfrm>
            <a:off x="685800" y="3429000"/>
            <a:ext cx="3467100" cy="2057400"/>
          </a:xfrm>
          <a:prstGeom prst="rect">
            <a:avLst/>
          </a:prstGeom>
        </p:spPr>
        <p:txBody>
          <a:bodyPr lIns="0"/>
          <a:lstStyle>
            <a:lvl1pPr marL="0" indent="0">
              <a:lnSpc>
                <a:spcPct val="10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 </a:t>
            </a:r>
          </a:p>
        </p:txBody>
      </p:sp>
      <p:sp>
        <p:nvSpPr>
          <p:cNvPr id="5" name="Chart Placeholder 4"/>
          <p:cNvSpPr>
            <a:spLocks noGrp="1"/>
          </p:cNvSpPr>
          <p:nvPr>
            <p:ph type="chart" sz="quarter" idx="13"/>
          </p:nvPr>
        </p:nvSpPr>
        <p:spPr>
          <a:xfrm>
            <a:off x="4381500" y="1371600"/>
            <a:ext cx="7124700" cy="4114800"/>
          </a:xfrm>
          <a:prstGeom prst="rect">
            <a:avLst/>
          </a:prstGeom>
        </p:spPr>
        <p:txBody>
          <a:bodyPr/>
          <a:lstStyle/>
          <a:p>
            <a:endParaRPr lang="en-US"/>
          </a:p>
        </p:txBody>
      </p:sp>
    </p:spTree>
    <p:extLst>
      <p:ext uri="{BB962C8B-B14F-4D97-AF65-F5344CB8AC3E}">
        <p14:creationId xmlns:p14="http://schemas.microsoft.com/office/powerpoint/2010/main" val="1310242780"/>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userDrawn="1">
  <p:cSld name="Text Slide">
    <p:spTree>
      <p:nvGrpSpPr>
        <p:cNvPr id="1" name=""/>
        <p:cNvGrpSpPr/>
        <p:nvPr/>
      </p:nvGrpSpPr>
      <p:grpSpPr>
        <a:xfrm>
          <a:off x="0" y="0"/>
          <a:ext cx="0" cy="0"/>
          <a:chOff x="0" y="0"/>
          <a:chExt cx="0" cy="0"/>
        </a:xfrm>
      </p:grpSpPr>
      <p:sp>
        <p:nvSpPr>
          <p:cNvPr id="9" name="Текст 8"/>
          <p:cNvSpPr>
            <a:spLocks noGrp="1"/>
          </p:cNvSpPr>
          <p:nvPr>
            <p:ph type="body" sz="quarter" idx="10"/>
          </p:nvPr>
        </p:nvSpPr>
        <p:spPr>
          <a:xfrm>
            <a:off x="362858" y="1233493"/>
            <a:ext cx="11494709" cy="4535482"/>
          </a:xfrm>
        </p:spPr>
        <p:txBody>
          <a:bodyPr/>
          <a:lstStyle>
            <a:lvl1pPr marL="0" indent="0">
              <a:buClr>
                <a:schemeClr val="accent4"/>
              </a:buClr>
              <a:buFontTx/>
              <a:buNone/>
              <a:defRPr sz="2200"/>
            </a:lvl1pPr>
            <a:lvl2pPr marL="685734" indent="-228578">
              <a:buClr>
                <a:schemeClr val="bg2"/>
              </a:buClr>
              <a:buFont typeface="Tahoma" panose="020B0604030504040204" pitchFamily="34" charset="0"/>
              <a:buChar char="▪"/>
              <a:defRPr sz="2200"/>
            </a:lvl2pPr>
            <a:lvl3pPr marL="1142886" indent="-228578">
              <a:buClr>
                <a:schemeClr val="bg2"/>
              </a:buClr>
              <a:buFont typeface="Tahoma" panose="020B0604030504040204" pitchFamily="34" charset="0"/>
              <a:buChar char="-"/>
              <a:defRPr sz="2200"/>
            </a:lvl3pPr>
            <a:lvl4pPr marL="1600040" indent="-228578">
              <a:buClr>
                <a:schemeClr val="bg2"/>
              </a:buClr>
              <a:buSzPct val="80000"/>
              <a:buFont typeface="Tahoma" panose="020B0604030504040204" pitchFamily="34" charset="0"/>
              <a:buChar char="▪"/>
              <a:defRPr sz="2200"/>
            </a:lvl4pPr>
            <a:lvl5pPr>
              <a:defRPr sz="2200"/>
            </a:lvl5pPr>
          </a:lstStyle>
          <a:p>
            <a:pPr lvl="0"/>
            <a:r>
              <a:rPr lang="en-US"/>
              <a:t>Edit Master text styles</a:t>
            </a:r>
          </a:p>
        </p:txBody>
      </p:sp>
      <p:sp>
        <p:nvSpPr>
          <p:cNvPr id="4" name="Заголовок 1"/>
          <p:cNvSpPr>
            <a:spLocks noGrp="1"/>
          </p:cNvSpPr>
          <p:nvPr>
            <p:ph type="title"/>
          </p:nvPr>
        </p:nvSpPr>
        <p:spPr>
          <a:xfrm>
            <a:off x="362859" y="343778"/>
            <a:ext cx="11565619" cy="525970"/>
          </a:xfrm>
        </p:spPr>
        <p:txBody>
          <a:bodyPr>
            <a:noAutofit/>
          </a:bodyPr>
          <a:lstStyle>
            <a:lvl1pPr>
              <a:defRPr sz="3500"/>
            </a:lvl1pPr>
          </a:lstStyle>
          <a:p>
            <a:r>
              <a:rPr lang="en-US"/>
              <a:t>Click to edit Master title style</a:t>
            </a:r>
            <a:endParaRPr lang="uk-UA" dirty="0"/>
          </a:p>
        </p:txBody>
      </p:sp>
    </p:spTree>
    <p:extLst>
      <p:ext uri="{BB962C8B-B14F-4D97-AF65-F5344CB8AC3E}">
        <p14:creationId xmlns:p14="http://schemas.microsoft.com/office/powerpoint/2010/main" val="1408860614"/>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userDrawn="1">
  <p:cSld name="List Slide">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362859" y="343778"/>
            <a:ext cx="11565619" cy="525970"/>
          </a:xfrm>
        </p:spPr>
        <p:txBody>
          <a:bodyPr>
            <a:noAutofit/>
          </a:bodyPr>
          <a:lstStyle>
            <a:lvl1pPr>
              <a:defRPr sz="3500"/>
            </a:lvl1pPr>
          </a:lstStyle>
          <a:p>
            <a:r>
              <a:rPr lang="en-US"/>
              <a:t>Click to edit Master title style</a:t>
            </a:r>
            <a:endParaRPr lang="uk-UA" dirty="0"/>
          </a:p>
        </p:txBody>
      </p:sp>
      <p:sp>
        <p:nvSpPr>
          <p:cNvPr id="9" name="Текст 8"/>
          <p:cNvSpPr>
            <a:spLocks noGrp="1"/>
          </p:cNvSpPr>
          <p:nvPr>
            <p:ph type="body" sz="quarter" idx="10"/>
          </p:nvPr>
        </p:nvSpPr>
        <p:spPr>
          <a:xfrm>
            <a:off x="362858" y="1233489"/>
            <a:ext cx="11565617" cy="4391025"/>
          </a:xfrm>
        </p:spPr>
        <p:txBody>
          <a:bodyPr/>
          <a:lstStyle>
            <a:lvl1pPr marL="228578" indent="-228578">
              <a:buClr>
                <a:schemeClr val="bg2"/>
              </a:buClr>
              <a:buFont typeface="Arial"/>
              <a:buChar char="•"/>
              <a:defRPr sz="2200"/>
            </a:lvl1pPr>
            <a:lvl2pPr marL="685734" indent="-228578">
              <a:buClr>
                <a:schemeClr val="bg2"/>
              </a:buClr>
              <a:buFont typeface="Arial"/>
              <a:buChar char="•"/>
              <a:defRPr sz="2200" baseline="0"/>
            </a:lvl2pPr>
            <a:lvl3pPr marL="1142886" indent="-228578">
              <a:buClr>
                <a:schemeClr val="bg2"/>
              </a:buClr>
              <a:buFont typeface="Arial"/>
              <a:buChar char="•"/>
              <a:defRPr sz="2200"/>
            </a:lvl3pPr>
            <a:lvl4pPr marL="1600040" indent="-228578">
              <a:buClr>
                <a:schemeClr val="bg2"/>
              </a:buClr>
              <a:buSzPct val="80000"/>
              <a:buFont typeface="Arial"/>
              <a:buChar char="•"/>
              <a:defRPr sz="2200"/>
            </a:lvl4pPr>
            <a:lvl5pPr>
              <a:defRPr sz="2200"/>
            </a:lvl5pPr>
          </a:lstStyle>
          <a:p>
            <a:pPr lvl="0"/>
            <a:r>
              <a:rPr lang="en-US"/>
              <a:t>Edit Master text styles</a:t>
            </a:r>
          </a:p>
          <a:p>
            <a:pPr lvl="1"/>
            <a:r>
              <a:rPr lang="en-US"/>
              <a:t>Second level</a:t>
            </a:r>
          </a:p>
          <a:p>
            <a:pPr lvl="2"/>
            <a:r>
              <a:rPr lang="en-US"/>
              <a:t>Third level</a:t>
            </a:r>
          </a:p>
          <a:p>
            <a:pPr lvl="3"/>
            <a:r>
              <a:rPr lang="en-US"/>
              <a:t>Fourth level</a:t>
            </a:r>
          </a:p>
        </p:txBody>
      </p:sp>
    </p:spTree>
    <p:extLst>
      <p:ext uri="{BB962C8B-B14F-4D97-AF65-F5344CB8AC3E}">
        <p14:creationId xmlns:p14="http://schemas.microsoft.com/office/powerpoint/2010/main" val="1463504345"/>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userDrawn="1">
  <p:cSld name="One Column Layout (w/ bullets)">
    <p:spTree>
      <p:nvGrpSpPr>
        <p:cNvPr id="1" name=""/>
        <p:cNvGrpSpPr/>
        <p:nvPr/>
      </p:nvGrpSpPr>
      <p:grpSpPr>
        <a:xfrm>
          <a:off x="0" y="0"/>
          <a:ext cx="0" cy="0"/>
          <a:chOff x="0" y="0"/>
          <a:chExt cx="0" cy="0"/>
        </a:xfrm>
      </p:grpSpPr>
      <p:sp>
        <p:nvSpPr>
          <p:cNvPr id="5" name="Text Placeholder 2"/>
          <p:cNvSpPr>
            <a:spLocks noGrp="1"/>
          </p:cNvSpPr>
          <p:nvPr>
            <p:ph idx="1"/>
          </p:nvPr>
        </p:nvSpPr>
        <p:spPr>
          <a:xfrm>
            <a:off x="307200" y="1447801"/>
            <a:ext cx="10972800" cy="4525963"/>
          </a:xfrm>
          <a:prstGeom prst="rect">
            <a:avLst/>
          </a:prstGeom>
        </p:spPr>
        <p:txBody>
          <a:bodyPr rtlCol="0">
            <a:normAutofit/>
          </a:bodyPr>
          <a:lstStyle>
            <a:lvl1pPr marL="266700" indent="-266700">
              <a:defRPr baseline="0">
                <a:latin typeface="Segoe UI" pitchFamily="34" charset="0"/>
                <a:ea typeface="Segoe UI" pitchFamily="34" charset="0"/>
                <a:cs typeface="Segoe UI" pitchFamily="34" charset="0"/>
              </a:defRPr>
            </a:lvl1pPr>
            <a:lvl2pPr>
              <a:buClr>
                <a:schemeClr val="tx1">
                  <a:lumMod val="65000"/>
                  <a:lumOff val="35000"/>
                </a:schemeClr>
              </a:buClr>
              <a:defRPr>
                <a:solidFill>
                  <a:schemeClr val="tx1">
                    <a:lumMod val="85000"/>
                    <a:lumOff val="15000"/>
                  </a:schemeClr>
                </a:solidFill>
                <a:latin typeface="Segoe UI" pitchFamily="34" charset="0"/>
                <a:ea typeface="Segoe UI" pitchFamily="34" charset="0"/>
                <a:cs typeface="Segoe UI" pitchFamily="34" charset="0"/>
              </a:defRPr>
            </a:lvl2pPr>
            <a:lvl3pPr marL="971550" indent="-171450">
              <a:buClr>
                <a:schemeClr val="tx1">
                  <a:lumMod val="65000"/>
                  <a:lumOff val="35000"/>
                </a:schemeClr>
              </a:buClr>
              <a:buFont typeface="Arial" panose="020B0604020202020204" pitchFamily="34" charset="0"/>
              <a:buChar char="•"/>
              <a:defRPr>
                <a:solidFill>
                  <a:schemeClr val="tx1">
                    <a:lumMod val="65000"/>
                    <a:lumOff val="35000"/>
                  </a:schemeClr>
                </a:solidFill>
                <a:latin typeface="Segoe UI" pitchFamily="34" charset="0"/>
                <a:ea typeface="Segoe UI" pitchFamily="34" charset="0"/>
                <a:cs typeface="Segoe UI" pitchFamily="34" charset="0"/>
              </a:defRPr>
            </a:lvl3pPr>
            <a:lvl4pPr>
              <a:buClr>
                <a:srgbClr val="017EB8"/>
              </a:buClr>
              <a:defRPr>
                <a:solidFill>
                  <a:schemeClr val="tx1">
                    <a:lumMod val="65000"/>
                    <a:lumOff val="35000"/>
                  </a:schemeClr>
                </a:solidFill>
                <a:latin typeface="Segoe UI" pitchFamily="34" charset="0"/>
                <a:ea typeface="Segoe UI" pitchFamily="34" charset="0"/>
                <a:cs typeface="Segoe UI" pitchFamily="34" charset="0"/>
              </a:defRPr>
            </a:lvl4pPr>
            <a:lvl5pPr>
              <a:buClr>
                <a:schemeClr val="tx1">
                  <a:lumMod val="50000"/>
                  <a:lumOff val="50000"/>
                </a:schemeClr>
              </a:buClr>
              <a:defRPr>
                <a:latin typeface="Segoe UI" pitchFamily="34" charset="0"/>
                <a:ea typeface="Segoe UI" pitchFamily="34" charset="0"/>
                <a:cs typeface="Segoe UI"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7" name="Title 3"/>
          <p:cNvSpPr>
            <a:spLocks noGrp="1"/>
          </p:cNvSpPr>
          <p:nvPr>
            <p:ph type="title"/>
          </p:nvPr>
        </p:nvSpPr>
        <p:spPr>
          <a:xfrm>
            <a:off x="307200" y="0"/>
            <a:ext cx="10972800" cy="914400"/>
          </a:xfrm>
        </p:spPr>
        <p:txBody>
          <a:bodyPr/>
          <a:lstStyle>
            <a:lvl1pPr algn="l">
              <a:defRPr baseline="0">
                <a:solidFill>
                  <a:srgbClr val="017EB8"/>
                </a:solidFill>
                <a:latin typeface="Segoe UI" panose="020B0502040204020203" pitchFamily="34" charset="0"/>
                <a:ea typeface="Segoe UI" panose="020B0502040204020203" pitchFamily="34" charset="0"/>
                <a:cs typeface="Segoe UI" panose="020B0502040204020203" pitchFamily="34" charset="0"/>
              </a:defRPr>
            </a:lvl1pPr>
          </a:lstStyle>
          <a:p>
            <a:r>
              <a:rPr lang="en-US" dirty="0"/>
              <a:t>Click to edit Master title style</a:t>
            </a:r>
            <a:endParaRPr lang="uk-UA" dirty="0"/>
          </a:p>
        </p:txBody>
      </p:sp>
      <p:sp>
        <p:nvSpPr>
          <p:cNvPr id="4" name="Slide Number Placeholder 5">
            <a:extLst>
              <a:ext uri="{FF2B5EF4-FFF2-40B4-BE49-F238E27FC236}">
                <a16:creationId xmlns:a16="http://schemas.microsoft.com/office/drawing/2014/main" id="{DAD26DAE-CEB6-4838-B348-3780174E865E}"/>
              </a:ext>
            </a:extLst>
          </p:cNvPr>
          <p:cNvSpPr>
            <a:spLocks noGrp="1"/>
          </p:cNvSpPr>
          <p:nvPr>
            <p:ph type="sldNum" sz="quarter" idx="10"/>
          </p:nvPr>
        </p:nvSpPr>
        <p:spPr>
          <a:xfrm>
            <a:off x="9072033" y="6443663"/>
            <a:ext cx="2844800" cy="360362"/>
          </a:xfrm>
          <a:prstGeom prst="rect">
            <a:avLst/>
          </a:prstGeom>
        </p:spPr>
        <p:txBody>
          <a:bodyPr vert="horz" lIns="91440" tIns="45720" rIns="91440" bIns="45720" rtlCol="0" anchor="ctr"/>
          <a:lstStyle>
            <a:lvl1pPr algn="r">
              <a:defRPr sz="1200" b="0">
                <a:solidFill>
                  <a:schemeClr val="bg1"/>
                </a:solidFill>
                <a:latin typeface="Segoe UI" panose="020B0502040204020203" pitchFamily="34" charset="0"/>
                <a:ea typeface="Segoe UI" panose="020B0502040204020203" pitchFamily="34" charset="0"/>
                <a:cs typeface="Segoe UI" panose="020B0502040204020203" pitchFamily="34" charset="0"/>
              </a:defRPr>
            </a:lvl1pPr>
          </a:lstStyle>
          <a:p>
            <a:pPr>
              <a:defRPr/>
            </a:pPr>
            <a:fld id="{44499426-F32C-49EE-8436-0AA6AF0E293D}" type="slidenum">
              <a:rPr lang="uk-UA"/>
              <a:pPr>
                <a:defRPr/>
              </a:pPr>
              <a:t>‹#›</a:t>
            </a:fld>
            <a:endParaRPr lang="uk-UA"/>
          </a:p>
        </p:txBody>
      </p:sp>
    </p:spTree>
    <p:extLst>
      <p:ext uri="{BB962C8B-B14F-4D97-AF65-F5344CB8AC3E}">
        <p14:creationId xmlns:p14="http://schemas.microsoft.com/office/powerpoint/2010/main" val="3370608839"/>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type="tbl">
  <p:cSld name="Title and Table">
    <p:spTree>
      <p:nvGrpSpPr>
        <p:cNvPr id="1" name=""/>
        <p:cNvGrpSpPr/>
        <p:nvPr/>
      </p:nvGrpSpPr>
      <p:grpSpPr>
        <a:xfrm>
          <a:off x="0" y="0"/>
          <a:ext cx="0" cy="0"/>
          <a:chOff x="0" y="0"/>
          <a:chExt cx="0" cy="0"/>
        </a:xfrm>
      </p:grpSpPr>
      <p:sp>
        <p:nvSpPr>
          <p:cNvPr id="2" name="Title 1"/>
          <p:cNvSpPr>
            <a:spLocks noGrp="1"/>
          </p:cNvSpPr>
          <p:nvPr>
            <p:ph type="title"/>
          </p:nvPr>
        </p:nvSpPr>
        <p:spPr>
          <a:xfrm>
            <a:off x="304800" y="914400"/>
            <a:ext cx="11582400" cy="609600"/>
          </a:xfrm>
        </p:spPr>
        <p:txBody>
          <a:bodyPr/>
          <a:lstStyle/>
          <a:p>
            <a:r>
              <a:rPr lang="en-US"/>
              <a:t>Click to edit Master title style</a:t>
            </a:r>
            <a:endParaRPr lang="uk-UA"/>
          </a:p>
        </p:txBody>
      </p:sp>
      <p:sp>
        <p:nvSpPr>
          <p:cNvPr id="3" name="Table Placeholder 2"/>
          <p:cNvSpPr>
            <a:spLocks noGrp="1"/>
          </p:cNvSpPr>
          <p:nvPr>
            <p:ph type="tbl" idx="1"/>
          </p:nvPr>
        </p:nvSpPr>
        <p:spPr>
          <a:xfrm>
            <a:off x="304800" y="1828800"/>
            <a:ext cx="11582400" cy="4724400"/>
          </a:xfrm>
        </p:spPr>
        <p:txBody>
          <a:bodyPr/>
          <a:lstStyle/>
          <a:p>
            <a:pPr lvl="0"/>
            <a:endParaRPr lang="uk-UA" noProof="0"/>
          </a:p>
        </p:txBody>
      </p:sp>
    </p:spTree>
    <p:extLst>
      <p:ext uri="{BB962C8B-B14F-4D97-AF65-F5344CB8AC3E}">
        <p14:creationId xmlns:p14="http://schemas.microsoft.com/office/powerpoint/2010/main" val="3164809040"/>
      </p:ext>
    </p:extLst>
  </p:cSld>
  <p:clrMapOvr>
    <a:masterClrMapping/>
  </p:clrMapOvr>
  <p:transition advTm="5000"/>
</p:sldLayout>
</file>

<file path=ppt/slideLayouts/slideLayout35.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uk-UA"/>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uk-UA"/>
          </a:p>
        </p:txBody>
      </p:sp>
    </p:spTree>
    <p:extLst>
      <p:ext uri="{BB962C8B-B14F-4D97-AF65-F5344CB8AC3E}">
        <p14:creationId xmlns:p14="http://schemas.microsoft.com/office/powerpoint/2010/main" val="3455441498"/>
      </p:ext>
    </p:extLst>
  </p:cSld>
  <p:clrMapOvr>
    <a:masterClrMapping/>
  </p:clrMapOvr>
  <p:transition advTm="5000"/>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EXT-TWO-COLUMNS-DARK">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85800" y="685801"/>
            <a:ext cx="10820400" cy="685800"/>
          </a:xfrm>
          <a:prstGeom prst="rect">
            <a:avLst/>
          </a:prstGeom>
        </p:spPr>
        <p:txBody>
          <a:bodyPr lIns="0"/>
          <a:lstStyle>
            <a:lvl1pPr>
              <a:defRPr baseline="0">
                <a:latin typeface="Proxima Nova Black" panose="02000506030000020004" pitchFamily="50" charset="0"/>
              </a:defRPr>
            </a:lvl1pPr>
          </a:lstStyle>
          <a:p>
            <a:r>
              <a:rPr lang="en-US" dirty="0"/>
              <a:t>TITLE TO BE CAPITALIZED</a:t>
            </a:r>
          </a:p>
        </p:txBody>
      </p:sp>
      <p:sp>
        <p:nvSpPr>
          <p:cNvPr id="7" name="Text Placeholder 6"/>
          <p:cNvSpPr>
            <a:spLocks noGrp="1"/>
          </p:cNvSpPr>
          <p:nvPr>
            <p:ph type="body" sz="quarter" idx="10" hasCustomPrompt="1"/>
          </p:nvPr>
        </p:nvSpPr>
        <p:spPr>
          <a:xfrm>
            <a:off x="685800" y="2057400"/>
            <a:ext cx="5174998" cy="3429000"/>
          </a:xfrm>
          <a:prstGeom prst="rect">
            <a:avLst/>
          </a:prstGeom>
        </p:spPr>
        <p:txBody>
          <a:bodyPr lIns="0"/>
          <a:lstStyle>
            <a:lvl1pPr marL="0" indent="0">
              <a:lnSpc>
                <a:spcPct val="10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 </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ext Placeholder 6"/>
          <p:cNvSpPr>
            <a:spLocks noGrp="1"/>
          </p:cNvSpPr>
          <p:nvPr>
            <p:ph type="body" sz="quarter" idx="11" hasCustomPrompt="1"/>
          </p:nvPr>
        </p:nvSpPr>
        <p:spPr>
          <a:xfrm>
            <a:off x="6330696" y="2057400"/>
            <a:ext cx="5175504" cy="3429000"/>
          </a:xfrm>
          <a:prstGeom prst="rect">
            <a:avLst/>
          </a:prstGeom>
        </p:spPr>
        <p:txBody>
          <a:bodyPr lIns="0"/>
          <a:lstStyle>
            <a:lvl1pPr marL="0" indent="0">
              <a:lnSpc>
                <a:spcPct val="10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 </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TextBox 7"/>
          <p:cNvSpPr txBox="1"/>
          <p:nvPr userDrawn="1"/>
        </p:nvSpPr>
        <p:spPr>
          <a:xfrm>
            <a:off x="9486900" y="236808"/>
            <a:ext cx="2121626" cy="261610"/>
          </a:xfrm>
          <a:prstGeom prst="rect">
            <a:avLst/>
          </a:prstGeom>
          <a:noFill/>
        </p:spPr>
        <p:txBody>
          <a:bodyPr wrap="square" rtlCol="0">
            <a:spAutoFit/>
          </a:bodyPr>
          <a:lstStyle/>
          <a:p>
            <a:pPr algn="r"/>
            <a:r>
              <a:rPr lang="en-US" sz="1100" dirty="0">
                <a:latin typeface="Open Sans" panose="020B0606030504020204" pitchFamily="34" charset="0"/>
                <a:ea typeface="Open Sans" panose="020B0606030504020204" pitchFamily="34" charset="0"/>
                <a:cs typeface="Open Sans" panose="020B0606030504020204" pitchFamily="34" charset="0"/>
              </a:rPr>
              <a:t>SoftServe Confidential</a:t>
            </a:r>
          </a:p>
        </p:txBody>
      </p:sp>
    </p:spTree>
    <p:extLst>
      <p:ext uri="{BB962C8B-B14F-4D97-AF65-F5344CB8AC3E}">
        <p14:creationId xmlns:p14="http://schemas.microsoft.com/office/powerpoint/2010/main" val="197772682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EXT-THREE-COLUMNS-DARK">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85800" y="685801"/>
            <a:ext cx="10820400" cy="685800"/>
          </a:xfrm>
          <a:prstGeom prst="rect">
            <a:avLst/>
          </a:prstGeom>
        </p:spPr>
        <p:txBody>
          <a:bodyPr lIns="0"/>
          <a:lstStyle>
            <a:lvl1pPr>
              <a:defRPr baseline="0">
                <a:latin typeface="Proxima Nova Black" panose="02000506030000020004" pitchFamily="50" charset="0"/>
              </a:defRPr>
            </a:lvl1pPr>
          </a:lstStyle>
          <a:p>
            <a:r>
              <a:rPr lang="en-US" dirty="0"/>
              <a:t>TITLE TO BE CAPITALIZED</a:t>
            </a:r>
          </a:p>
        </p:txBody>
      </p:sp>
      <p:sp>
        <p:nvSpPr>
          <p:cNvPr id="7" name="Text Placeholder 6"/>
          <p:cNvSpPr>
            <a:spLocks noGrp="1"/>
          </p:cNvSpPr>
          <p:nvPr>
            <p:ph type="body" sz="quarter" idx="10" hasCustomPrompt="1"/>
          </p:nvPr>
        </p:nvSpPr>
        <p:spPr>
          <a:xfrm>
            <a:off x="685800" y="2057400"/>
            <a:ext cx="3467100" cy="3429000"/>
          </a:xfrm>
          <a:prstGeom prst="rect">
            <a:avLst/>
          </a:prstGeom>
        </p:spPr>
        <p:txBody>
          <a:bodyPr lIns="0"/>
          <a:lstStyle>
            <a:lvl1pPr marL="0" indent="0">
              <a:lnSpc>
                <a:spcPct val="10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 </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ext Placeholder 6"/>
          <p:cNvSpPr>
            <a:spLocks noGrp="1"/>
          </p:cNvSpPr>
          <p:nvPr>
            <p:ph type="body" sz="quarter" idx="11" hasCustomPrompt="1"/>
          </p:nvPr>
        </p:nvSpPr>
        <p:spPr>
          <a:xfrm>
            <a:off x="4363212" y="2057400"/>
            <a:ext cx="3465576" cy="3429000"/>
          </a:xfrm>
          <a:prstGeom prst="rect">
            <a:avLst/>
          </a:prstGeom>
        </p:spPr>
        <p:txBody>
          <a:bodyPr lIns="0"/>
          <a:lstStyle>
            <a:lvl1pPr marL="0" indent="0">
              <a:lnSpc>
                <a:spcPct val="10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 </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6"/>
          <p:cNvSpPr>
            <a:spLocks noGrp="1"/>
          </p:cNvSpPr>
          <p:nvPr>
            <p:ph type="body" sz="quarter" idx="12" hasCustomPrompt="1"/>
          </p:nvPr>
        </p:nvSpPr>
        <p:spPr>
          <a:xfrm>
            <a:off x="8039100" y="2057400"/>
            <a:ext cx="3467100" cy="3429000"/>
          </a:xfrm>
          <a:prstGeom prst="rect">
            <a:avLst/>
          </a:prstGeom>
        </p:spPr>
        <p:txBody>
          <a:bodyPr lIns="0"/>
          <a:lstStyle>
            <a:lvl1pPr marL="0" indent="0">
              <a:lnSpc>
                <a:spcPct val="10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 </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TextBox 7"/>
          <p:cNvSpPr txBox="1"/>
          <p:nvPr userDrawn="1"/>
        </p:nvSpPr>
        <p:spPr>
          <a:xfrm>
            <a:off x="9486900" y="236808"/>
            <a:ext cx="2121626" cy="261610"/>
          </a:xfrm>
          <a:prstGeom prst="rect">
            <a:avLst/>
          </a:prstGeom>
          <a:noFill/>
        </p:spPr>
        <p:txBody>
          <a:bodyPr wrap="square" rtlCol="0">
            <a:spAutoFit/>
          </a:bodyPr>
          <a:lstStyle/>
          <a:p>
            <a:pPr algn="r"/>
            <a:r>
              <a:rPr lang="en-US" sz="1100" dirty="0">
                <a:latin typeface="Open Sans" panose="020B0606030504020204" pitchFamily="34" charset="0"/>
                <a:ea typeface="Open Sans" panose="020B0606030504020204" pitchFamily="34" charset="0"/>
                <a:cs typeface="Open Sans" panose="020B0606030504020204" pitchFamily="34" charset="0"/>
              </a:rPr>
              <a:t>SoftServe Confidential</a:t>
            </a:r>
          </a:p>
        </p:txBody>
      </p:sp>
    </p:spTree>
    <p:extLst>
      <p:ext uri="{BB962C8B-B14F-4D97-AF65-F5344CB8AC3E}">
        <p14:creationId xmlns:p14="http://schemas.microsoft.com/office/powerpoint/2010/main" val="266044337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DESCRIPTION-SIDETEXT-DARK">
    <p:spTree>
      <p:nvGrpSpPr>
        <p:cNvPr id="1" name=""/>
        <p:cNvGrpSpPr/>
        <p:nvPr/>
      </p:nvGrpSpPr>
      <p:grpSpPr>
        <a:xfrm>
          <a:off x="0" y="0"/>
          <a:ext cx="0" cy="0"/>
          <a:chOff x="0" y="0"/>
          <a:chExt cx="0" cy="0"/>
        </a:xfrm>
      </p:grpSpPr>
      <p:sp>
        <p:nvSpPr>
          <p:cNvPr id="5" name="Text Placeholder 6"/>
          <p:cNvSpPr>
            <a:spLocks noGrp="1"/>
          </p:cNvSpPr>
          <p:nvPr>
            <p:ph type="body" sz="quarter" idx="12" hasCustomPrompt="1"/>
          </p:nvPr>
        </p:nvSpPr>
        <p:spPr>
          <a:xfrm>
            <a:off x="4381500" y="1382486"/>
            <a:ext cx="7124700" cy="4103914"/>
          </a:xfrm>
          <a:prstGeom prst="rect">
            <a:avLst/>
          </a:prstGeom>
        </p:spPr>
        <p:txBody>
          <a:bodyPr lIns="0"/>
          <a:lstStyle>
            <a:lvl1pPr marL="0" indent="0">
              <a:lnSpc>
                <a:spcPct val="10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 </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Title 2"/>
          <p:cNvSpPr>
            <a:spLocks noGrp="1"/>
          </p:cNvSpPr>
          <p:nvPr>
            <p:ph type="title" hasCustomPrompt="1"/>
          </p:nvPr>
        </p:nvSpPr>
        <p:spPr>
          <a:xfrm>
            <a:off x="685800" y="1382486"/>
            <a:ext cx="3467100" cy="1913709"/>
          </a:xfrm>
          <a:prstGeom prst="rect">
            <a:avLst/>
          </a:prstGeom>
        </p:spPr>
        <p:txBody>
          <a:bodyPr lIns="0"/>
          <a:lstStyle>
            <a:lvl1pPr>
              <a:lnSpc>
                <a:spcPct val="80000"/>
              </a:lnSpc>
              <a:defRPr baseline="0">
                <a:latin typeface="Proxima Nova Black" panose="02000506030000020004" pitchFamily="50" charset="0"/>
              </a:defRPr>
            </a:lvl1pPr>
          </a:lstStyle>
          <a:p>
            <a:r>
              <a:rPr lang="en-US" dirty="0"/>
              <a:t>TITLE TO</a:t>
            </a:r>
            <a:br>
              <a:rPr lang="uk-UA" dirty="0"/>
            </a:br>
            <a:r>
              <a:rPr lang="en-US" dirty="0"/>
              <a:t>BE CAPITA</a:t>
            </a:r>
            <a:br>
              <a:rPr lang="uk-UA" dirty="0"/>
            </a:br>
            <a:r>
              <a:rPr lang="en-US" dirty="0"/>
              <a:t>LIZED</a:t>
            </a:r>
          </a:p>
        </p:txBody>
      </p:sp>
      <p:sp>
        <p:nvSpPr>
          <p:cNvPr id="8" name="Text Placeholder 6"/>
          <p:cNvSpPr>
            <a:spLocks noGrp="1"/>
          </p:cNvSpPr>
          <p:nvPr>
            <p:ph type="body" sz="quarter" idx="13" hasCustomPrompt="1"/>
          </p:nvPr>
        </p:nvSpPr>
        <p:spPr>
          <a:xfrm>
            <a:off x="685800" y="3429001"/>
            <a:ext cx="3467100" cy="2057400"/>
          </a:xfrm>
          <a:prstGeom prst="rect">
            <a:avLst/>
          </a:prstGeom>
        </p:spPr>
        <p:txBody>
          <a:bodyPr lIns="0"/>
          <a:lstStyle>
            <a:lvl1pPr marL="0" indent="0">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 </a:t>
            </a:r>
          </a:p>
        </p:txBody>
      </p:sp>
      <p:sp>
        <p:nvSpPr>
          <p:cNvPr id="9" name="TextBox 8"/>
          <p:cNvSpPr txBox="1"/>
          <p:nvPr userDrawn="1"/>
        </p:nvSpPr>
        <p:spPr>
          <a:xfrm>
            <a:off x="9486900" y="236808"/>
            <a:ext cx="2121626" cy="261610"/>
          </a:xfrm>
          <a:prstGeom prst="rect">
            <a:avLst/>
          </a:prstGeom>
          <a:noFill/>
        </p:spPr>
        <p:txBody>
          <a:bodyPr wrap="square" rtlCol="0">
            <a:spAutoFit/>
          </a:bodyPr>
          <a:lstStyle/>
          <a:p>
            <a:pPr algn="r"/>
            <a:r>
              <a:rPr lang="en-US" sz="1100" dirty="0">
                <a:latin typeface="Open Sans" panose="020B0606030504020204" pitchFamily="34" charset="0"/>
                <a:ea typeface="Open Sans" panose="020B0606030504020204" pitchFamily="34" charset="0"/>
                <a:cs typeface="Open Sans" panose="020B0606030504020204" pitchFamily="34" charset="0"/>
              </a:rPr>
              <a:t>SoftServe Confidential</a:t>
            </a:r>
          </a:p>
        </p:txBody>
      </p:sp>
    </p:spTree>
    <p:extLst>
      <p:ext uri="{BB962C8B-B14F-4D97-AF65-F5344CB8AC3E}">
        <p14:creationId xmlns:p14="http://schemas.microsoft.com/office/powerpoint/2010/main" val="260788184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SIDETEXT-PROCESS-DARK">
    <p:spTree>
      <p:nvGrpSpPr>
        <p:cNvPr id="1" name=""/>
        <p:cNvGrpSpPr/>
        <p:nvPr/>
      </p:nvGrpSpPr>
      <p:grpSpPr>
        <a:xfrm>
          <a:off x="0" y="0"/>
          <a:ext cx="0" cy="0"/>
          <a:chOff x="0" y="0"/>
          <a:chExt cx="0" cy="0"/>
        </a:xfrm>
      </p:grpSpPr>
      <p:sp>
        <p:nvSpPr>
          <p:cNvPr id="5" name="Text Placeholder 6"/>
          <p:cNvSpPr>
            <a:spLocks noGrp="1"/>
          </p:cNvSpPr>
          <p:nvPr>
            <p:ph type="body" sz="quarter" idx="12" hasCustomPrompt="1"/>
          </p:nvPr>
        </p:nvSpPr>
        <p:spPr>
          <a:xfrm>
            <a:off x="4381500" y="1377043"/>
            <a:ext cx="7124700" cy="2051957"/>
          </a:xfrm>
          <a:prstGeom prst="rect">
            <a:avLst/>
          </a:prstGeom>
        </p:spPr>
        <p:txBody>
          <a:bodyPr lIns="0"/>
          <a:lstStyle>
            <a:lvl1pPr marL="0" indent="0">
              <a:lnSpc>
                <a:spcPct val="10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 </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Title 2"/>
          <p:cNvSpPr>
            <a:spLocks noGrp="1"/>
          </p:cNvSpPr>
          <p:nvPr>
            <p:ph type="title" hasCustomPrompt="1"/>
          </p:nvPr>
        </p:nvSpPr>
        <p:spPr>
          <a:xfrm>
            <a:off x="685800" y="1377043"/>
            <a:ext cx="3467100" cy="2051957"/>
          </a:xfrm>
          <a:prstGeom prst="rect">
            <a:avLst/>
          </a:prstGeom>
        </p:spPr>
        <p:txBody>
          <a:bodyPr lIns="0"/>
          <a:lstStyle>
            <a:lvl1pPr>
              <a:lnSpc>
                <a:spcPct val="80000"/>
              </a:lnSpc>
              <a:defRPr baseline="0">
                <a:latin typeface="Proxima Nova Black" panose="02000506030000020004" pitchFamily="50" charset="0"/>
              </a:defRPr>
            </a:lvl1pPr>
          </a:lstStyle>
          <a:p>
            <a:r>
              <a:rPr lang="en-US" dirty="0"/>
              <a:t>TITLE TO</a:t>
            </a:r>
            <a:br>
              <a:rPr lang="uk-UA" dirty="0"/>
            </a:br>
            <a:r>
              <a:rPr lang="en-US" dirty="0"/>
              <a:t>BE CAPITA</a:t>
            </a:r>
            <a:br>
              <a:rPr lang="uk-UA" dirty="0"/>
            </a:br>
            <a:r>
              <a:rPr lang="en-US" dirty="0"/>
              <a:t>LIZED</a:t>
            </a:r>
          </a:p>
        </p:txBody>
      </p:sp>
      <p:sp>
        <p:nvSpPr>
          <p:cNvPr id="4" name="Oval 3"/>
          <p:cNvSpPr/>
          <p:nvPr userDrawn="1"/>
        </p:nvSpPr>
        <p:spPr>
          <a:xfrm>
            <a:off x="917664" y="3638007"/>
            <a:ext cx="1598024" cy="1598024"/>
          </a:xfrm>
          <a:prstGeom prst="ellipse">
            <a:avLst/>
          </a:prstGeom>
          <a:noFill/>
          <a:ln w="28575">
            <a:solidFill>
              <a:schemeClr val="bg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Oval 11"/>
          <p:cNvSpPr/>
          <p:nvPr userDrawn="1"/>
        </p:nvSpPr>
        <p:spPr>
          <a:xfrm>
            <a:off x="3113586" y="3638007"/>
            <a:ext cx="1598024" cy="1598024"/>
          </a:xfrm>
          <a:prstGeom prst="ellipse">
            <a:avLst/>
          </a:prstGeom>
          <a:noFill/>
          <a:ln w="28575">
            <a:solidFill>
              <a:schemeClr val="bg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Oval 12"/>
          <p:cNvSpPr/>
          <p:nvPr userDrawn="1"/>
        </p:nvSpPr>
        <p:spPr>
          <a:xfrm>
            <a:off x="5309508" y="3638007"/>
            <a:ext cx="1598024" cy="1598024"/>
          </a:xfrm>
          <a:prstGeom prst="ellipse">
            <a:avLst/>
          </a:prstGeom>
          <a:noFill/>
          <a:ln w="28575">
            <a:solidFill>
              <a:schemeClr val="bg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Oval 13"/>
          <p:cNvSpPr/>
          <p:nvPr userDrawn="1"/>
        </p:nvSpPr>
        <p:spPr>
          <a:xfrm>
            <a:off x="7505429" y="3638007"/>
            <a:ext cx="1598024" cy="1598024"/>
          </a:xfrm>
          <a:prstGeom prst="ellipse">
            <a:avLst/>
          </a:prstGeom>
          <a:noFill/>
          <a:ln w="28575">
            <a:solidFill>
              <a:schemeClr val="bg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Oval 14"/>
          <p:cNvSpPr/>
          <p:nvPr userDrawn="1"/>
        </p:nvSpPr>
        <p:spPr>
          <a:xfrm>
            <a:off x="9701348" y="3638007"/>
            <a:ext cx="1598024" cy="1598024"/>
          </a:xfrm>
          <a:prstGeom prst="ellipse">
            <a:avLst/>
          </a:prstGeom>
          <a:noFill/>
          <a:ln w="28575">
            <a:solidFill>
              <a:schemeClr val="bg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6" name="Straight Arrow Connector 15"/>
          <p:cNvCxnSpPr/>
          <p:nvPr userDrawn="1"/>
        </p:nvCxnSpPr>
        <p:spPr>
          <a:xfrm>
            <a:off x="2700337" y="4437019"/>
            <a:ext cx="228600" cy="0"/>
          </a:xfrm>
          <a:prstGeom prst="straightConnector1">
            <a:avLst/>
          </a:prstGeom>
          <a:ln w="19050">
            <a:solidFill>
              <a:schemeClr val="bg1">
                <a:lumMod val="65000"/>
                <a:lumOff val="35000"/>
              </a:schemeClr>
            </a:solidFill>
            <a:tailEnd type="arrow" w="lg" len="med"/>
          </a:ln>
        </p:spPr>
        <p:style>
          <a:lnRef idx="1">
            <a:schemeClr val="accent1"/>
          </a:lnRef>
          <a:fillRef idx="0">
            <a:schemeClr val="accent1"/>
          </a:fillRef>
          <a:effectRef idx="0">
            <a:schemeClr val="accent1"/>
          </a:effectRef>
          <a:fontRef idx="minor">
            <a:schemeClr val="tx1"/>
          </a:fontRef>
        </p:style>
      </p:cxnSp>
      <p:cxnSp>
        <p:nvCxnSpPr>
          <p:cNvPr id="17" name="Straight Arrow Connector 16"/>
          <p:cNvCxnSpPr/>
          <p:nvPr userDrawn="1"/>
        </p:nvCxnSpPr>
        <p:spPr>
          <a:xfrm>
            <a:off x="4896259" y="4437019"/>
            <a:ext cx="228600" cy="0"/>
          </a:xfrm>
          <a:prstGeom prst="straightConnector1">
            <a:avLst/>
          </a:prstGeom>
          <a:ln w="19050">
            <a:solidFill>
              <a:schemeClr val="bg1">
                <a:lumMod val="65000"/>
                <a:lumOff val="35000"/>
              </a:schemeClr>
            </a:solidFill>
            <a:tailEnd type="arrow" w="lg" len="med"/>
          </a:ln>
        </p:spPr>
        <p:style>
          <a:lnRef idx="1">
            <a:schemeClr val="accent1"/>
          </a:lnRef>
          <a:fillRef idx="0">
            <a:schemeClr val="accent1"/>
          </a:fillRef>
          <a:effectRef idx="0">
            <a:schemeClr val="accent1"/>
          </a:effectRef>
          <a:fontRef idx="minor">
            <a:schemeClr val="tx1"/>
          </a:fontRef>
        </p:style>
      </p:cxnSp>
      <p:cxnSp>
        <p:nvCxnSpPr>
          <p:cNvPr id="18" name="Straight Arrow Connector 17"/>
          <p:cNvCxnSpPr/>
          <p:nvPr userDrawn="1"/>
        </p:nvCxnSpPr>
        <p:spPr>
          <a:xfrm>
            <a:off x="7092181" y="4437019"/>
            <a:ext cx="228600" cy="0"/>
          </a:xfrm>
          <a:prstGeom prst="straightConnector1">
            <a:avLst/>
          </a:prstGeom>
          <a:ln w="19050">
            <a:solidFill>
              <a:schemeClr val="bg1">
                <a:lumMod val="65000"/>
                <a:lumOff val="35000"/>
              </a:schemeClr>
            </a:solidFill>
            <a:tailEnd type="arrow" w="lg" len="med"/>
          </a:ln>
        </p:spPr>
        <p:style>
          <a:lnRef idx="1">
            <a:schemeClr val="accent1"/>
          </a:lnRef>
          <a:fillRef idx="0">
            <a:schemeClr val="accent1"/>
          </a:fillRef>
          <a:effectRef idx="0">
            <a:schemeClr val="accent1"/>
          </a:effectRef>
          <a:fontRef idx="minor">
            <a:schemeClr val="tx1"/>
          </a:fontRef>
        </p:style>
      </p:cxnSp>
      <p:cxnSp>
        <p:nvCxnSpPr>
          <p:cNvPr id="19" name="Straight Arrow Connector 18"/>
          <p:cNvCxnSpPr/>
          <p:nvPr userDrawn="1"/>
        </p:nvCxnSpPr>
        <p:spPr>
          <a:xfrm>
            <a:off x="9288101" y="4437019"/>
            <a:ext cx="228600" cy="0"/>
          </a:xfrm>
          <a:prstGeom prst="straightConnector1">
            <a:avLst/>
          </a:prstGeom>
          <a:ln w="19050">
            <a:solidFill>
              <a:schemeClr val="bg1">
                <a:lumMod val="65000"/>
                <a:lumOff val="35000"/>
              </a:schemeClr>
            </a:solidFill>
            <a:tailEnd type="arrow" w="lg" len="med"/>
          </a:ln>
        </p:spPr>
        <p:style>
          <a:lnRef idx="1">
            <a:schemeClr val="accent1"/>
          </a:lnRef>
          <a:fillRef idx="0">
            <a:schemeClr val="accent1"/>
          </a:fillRef>
          <a:effectRef idx="0">
            <a:schemeClr val="accent1"/>
          </a:effectRef>
          <a:fontRef idx="minor">
            <a:schemeClr val="tx1"/>
          </a:fontRef>
        </p:style>
      </p:cxnSp>
      <p:sp>
        <p:nvSpPr>
          <p:cNvPr id="20" name="Text Placeholder 6"/>
          <p:cNvSpPr>
            <a:spLocks noGrp="1"/>
          </p:cNvSpPr>
          <p:nvPr>
            <p:ph type="body" sz="quarter" idx="13" hasCustomPrompt="1"/>
          </p:nvPr>
        </p:nvSpPr>
        <p:spPr>
          <a:xfrm>
            <a:off x="1045028" y="4040777"/>
            <a:ext cx="1349829" cy="809897"/>
          </a:xfrm>
          <a:prstGeom prst="rect">
            <a:avLst/>
          </a:prstGeom>
        </p:spPr>
        <p:txBody>
          <a:bodyPr lIns="0"/>
          <a:lstStyle>
            <a:lvl1pPr marL="0" indent="0" algn="ctr">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 </a:t>
            </a:r>
          </a:p>
        </p:txBody>
      </p:sp>
      <p:sp>
        <p:nvSpPr>
          <p:cNvPr id="22" name="Text Placeholder 6"/>
          <p:cNvSpPr>
            <a:spLocks noGrp="1"/>
          </p:cNvSpPr>
          <p:nvPr>
            <p:ph type="body" sz="quarter" idx="14" hasCustomPrompt="1"/>
          </p:nvPr>
        </p:nvSpPr>
        <p:spPr>
          <a:xfrm>
            <a:off x="3247481" y="4040777"/>
            <a:ext cx="1349829" cy="809897"/>
          </a:xfrm>
          <a:prstGeom prst="rect">
            <a:avLst/>
          </a:prstGeom>
        </p:spPr>
        <p:txBody>
          <a:bodyPr lIns="0"/>
          <a:lstStyle>
            <a:lvl1pPr marL="0" indent="0" algn="ctr">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 </a:t>
            </a:r>
          </a:p>
        </p:txBody>
      </p:sp>
      <p:sp>
        <p:nvSpPr>
          <p:cNvPr id="23" name="Text Placeholder 6"/>
          <p:cNvSpPr>
            <a:spLocks noGrp="1"/>
          </p:cNvSpPr>
          <p:nvPr>
            <p:ph type="body" sz="quarter" idx="15" hasCustomPrompt="1"/>
          </p:nvPr>
        </p:nvSpPr>
        <p:spPr>
          <a:xfrm>
            <a:off x="5433605" y="4040777"/>
            <a:ext cx="1349829" cy="809897"/>
          </a:xfrm>
          <a:prstGeom prst="rect">
            <a:avLst/>
          </a:prstGeom>
        </p:spPr>
        <p:txBody>
          <a:bodyPr lIns="0"/>
          <a:lstStyle>
            <a:lvl1pPr marL="0" indent="0" algn="ctr">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 </a:t>
            </a:r>
          </a:p>
        </p:txBody>
      </p:sp>
      <p:sp>
        <p:nvSpPr>
          <p:cNvPr id="24" name="Text Placeholder 6"/>
          <p:cNvSpPr>
            <a:spLocks noGrp="1"/>
          </p:cNvSpPr>
          <p:nvPr>
            <p:ph type="body" sz="quarter" idx="16" hasCustomPrompt="1"/>
          </p:nvPr>
        </p:nvSpPr>
        <p:spPr>
          <a:xfrm>
            <a:off x="7639324" y="4040777"/>
            <a:ext cx="1349829" cy="809897"/>
          </a:xfrm>
          <a:prstGeom prst="rect">
            <a:avLst/>
          </a:prstGeom>
        </p:spPr>
        <p:txBody>
          <a:bodyPr lIns="0"/>
          <a:lstStyle>
            <a:lvl1pPr marL="0" indent="0" algn="ctr">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 </a:t>
            </a:r>
          </a:p>
        </p:txBody>
      </p:sp>
      <p:sp>
        <p:nvSpPr>
          <p:cNvPr id="25" name="Text Placeholder 6"/>
          <p:cNvSpPr>
            <a:spLocks noGrp="1"/>
          </p:cNvSpPr>
          <p:nvPr>
            <p:ph type="body" sz="quarter" idx="17" hasCustomPrompt="1"/>
          </p:nvPr>
        </p:nvSpPr>
        <p:spPr>
          <a:xfrm>
            <a:off x="9825445" y="4040777"/>
            <a:ext cx="1349829" cy="809897"/>
          </a:xfrm>
          <a:prstGeom prst="rect">
            <a:avLst/>
          </a:prstGeom>
        </p:spPr>
        <p:txBody>
          <a:bodyPr lIns="0"/>
          <a:lstStyle>
            <a:lvl1pPr marL="0" indent="0" algn="ctr">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 </a:t>
            </a:r>
          </a:p>
        </p:txBody>
      </p:sp>
      <p:sp>
        <p:nvSpPr>
          <p:cNvPr id="26" name="TextBox 25"/>
          <p:cNvSpPr txBox="1"/>
          <p:nvPr userDrawn="1"/>
        </p:nvSpPr>
        <p:spPr>
          <a:xfrm>
            <a:off x="9486900" y="236808"/>
            <a:ext cx="2121626" cy="261610"/>
          </a:xfrm>
          <a:prstGeom prst="rect">
            <a:avLst/>
          </a:prstGeom>
          <a:noFill/>
        </p:spPr>
        <p:txBody>
          <a:bodyPr wrap="square" rtlCol="0">
            <a:spAutoFit/>
          </a:bodyPr>
          <a:lstStyle/>
          <a:p>
            <a:pPr algn="r"/>
            <a:r>
              <a:rPr lang="en-US" sz="1100" dirty="0">
                <a:latin typeface="Open Sans" panose="020B0606030504020204" pitchFamily="34" charset="0"/>
                <a:ea typeface="Open Sans" panose="020B0606030504020204" pitchFamily="34" charset="0"/>
                <a:cs typeface="Open Sans" panose="020B0606030504020204" pitchFamily="34" charset="0"/>
              </a:rPr>
              <a:t>SoftServe Confidential</a:t>
            </a:r>
          </a:p>
        </p:txBody>
      </p:sp>
    </p:spTree>
    <p:extLst>
      <p:ext uri="{BB962C8B-B14F-4D97-AF65-F5344CB8AC3E}">
        <p14:creationId xmlns:p14="http://schemas.microsoft.com/office/powerpoint/2010/main" val="256236396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TIMELINE-DARK">
    <p:spTree>
      <p:nvGrpSpPr>
        <p:cNvPr id="1" name=""/>
        <p:cNvGrpSpPr/>
        <p:nvPr/>
      </p:nvGrpSpPr>
      <p:grpSpPr>
        <a:xfrm>
          <a:off x="0" y="0"/>
          <a:ext cx="0" cy="0"/>
          <a:chOff x="0" y="0"/>
          <a:chExt cx="0" cy="0"/>
        </a:xfrm>
      </p:grpSpPr>
      <p:sp>
        <p:nvSpPr>
          <p:cNvPr id="20" name="Text Placeholder 6"/>
          <p:cNvSpPr>
            <a:spLocks noGrp="1"/>
          </p:cNvSpPr>
          <p:nvPr>
            <p:ph type="body" sz="quarter" idx="13" hasCustomPrompt="1"/>
          </p:nvPr>
        </p:nvSpPr>
        <p:spPr>
          <a:xfrm>
            <a:off x="685800" y="2057400"/>
            <a:ext cx="1466850" cy="809897"/>
          </a:xfrm>
          <a:prstGeom prst="rect">
            <a:avLst/>
          </a:prstGeom>
        </p:spPr>
        <p:txBody>
          <a:bodyPr lIns="0"/>
          <a:lstStyle>
            <a:lvl1pPr marL="0" indent="0" algn="l">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a:t>
            </a:r>
          </a:p>
        </p:txBody>
      </p:sp>
      <p:sp>
        <p:nvSpPr>
          <p:cNvPr id="21" name="Title 1"/>
          <p:cNvSpPr>
            <a:spLocks noGrp="1"/>
          </p:cNvSpPr>
          <p:nvPr>
            <p:ph type="title" hasCustomPrompt="1"/>
          </p:nvPr>
        </p:nvSpPr>
        <p:spPr>
          <a:xfrm>
            <a:off x="685800" y="685801"/>
            <a:ext cx="10820400" cy="685800"/>
          </a:xfrm>
          <a:prstGeom prst="rect">
            <a:avLst/>
          </a:prstGeom>
        </p:spPr>
        <p:txBody>
          <a:bodyPr lIns="0"/>
          <a:lstStyle>
            <a:lvl1pPr>
              <a:defRPr baseline="0">
                <a:latin typeface="Proxima Nova Black" panose="02000506030000020004" pitchFamily="50" charset="0"/>
              </a:defRPr>
            </a:lvl1pPr>
          </a:lstStyle>
          <a:p>
            <a:r>
              <a:rPr lang="en-US" dirty="0"/>
              <a:t>TITLE TO BE CAPITALIZED</a:t>
            </a:r>
          </a:p>
        </p:txBody>
      </p:sp>
      <p:cxnSp>
        <p:nvCxnSpPr>
          <p:cNvPr id="6" name="Straight Connector 5"/>
          <p:cNvCxnSpPr/>
          <p:nvPr userDrawn="1"/>
        </p:nvCxnSpPr>
        <p:spPr>
          <a:xfrm>
            <a:off x="-28575" y="2743200"/>
            <a:ext cx="12252960" cy="0"/>
          </a:xfrm>
          <a:prstGeom prst="line">
            <a:avLst/>
          </a:prstGeom>
          <a:ln w="19050">
            <a:solidFill>
              <a:schemeClr val="bg1">
                <a:lumMod val="65000"/>
                <a:lumOff val="35000"/>
              </a:schemeClr>
            </a:solidFill>
          </a:ln>
        </p:spPr>
        <p:style>
          <a:lnRef idx="1">
            <a:schemeClr val="accent1"/>
          </a:lnRef>
          <a:fillRef idx="0">
            <a:schemeClr val="accent1"/>
          </a:fillRef>
          <a:effectRef idx="0">
            <a:schemeClr val="accent1"/>
          </a:effectRef>
          <a:fontRef idx="minor">
            <a:schemeClr val="tx1"/>
          </a:fontRef>
        </p:style>
      </p:cxnSp>
      <p:sp>
        <p:nvSpPr>
          <p:cNvPr id="7" name="Oval 6"/>
          <p:cNvSpPr/>
          <p:nvPr userDrawn="1"/>
        </p:nvSpPr>
        <p:spPr>
          <a:xfrm>
            <a:off x="617220" y="2674620"/>
            <a:ext cx="137160" cy="137160"/>
          </a:xfrm>
          <a:prstGeom prst="ellipse">
            <a:avLst/>
          </a:prstGeom>
          <a:solidFill>
            <a:schemeClr val="bg1">
              <a:lumMod val="65000"/>
              <a:lumOff val="35000"/>
            </a:schemeClr>
          </a:solidFill>
          <a:ln>
            <a:solidFill>
              <a:schemeClr val="bg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Oval 25"/>
          <p:cNvSpPr/>
          <p:nvPr userDrawn="1"/>
        </p:nvSpPr>
        <p:spPr>
          <a:xfrm>
            <a:off x="2827020" y="2674620"/>
            <a:ext cx="137160" cy="137160"/>
          </a:xfrm>
          <a:prstGeom prst="ellipse">
            <a:avLst/>
          </a:prstGeom>
          <a:solidFill>
            <a:schemeClr val="bg1">
              <a:lumMod val="65000"/>
              <a:lumOff val="35000"/>
            </a:schemeClr>
          </a:solidFill>
          <a:ln>
            <a:solidFill>
              <a:schemeClr val="bg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Oval 26"/>
          <p:cNvSpPr/>
          <p:nvPr userDrawn="1"/>
        </p:nvSpPr>
        <p:spPr>
          <a:xfrm>
            <a:off x="5036820" y="2674620"/>
            <a:ext cx="137160" cy="137160"/>
          </a:xfrm>
          <a:prstGeom prst="ellipse">
            <a:avLst/>
          </a:prstGeom>
          <a:solidFill>
            <a:schemeClr val="bg1">
              <a:lumMod val="65000"/>
              <a:lumOff val="35000"/>
            </a:schemeClr>
          </a:solidFill>
          <a:ln>
            <a:solidFill>
              <a:schemeClr val="bg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Oval 27"/>
          <p:cNvSpPr/>
          <p:nvPr userDrawn="1"/>
        </p:nvSpPr>
        <p:spPr>
          <a:xfrm>
            <a:off x="7246620" y="2674620"/>
            <a:ext cx="137160" cy="137160"/>
          </a:xfrm>
          <a:prstGeom prst="ellipse">
            <a:avLst/>
          </a:prstGeom>
          <a:solidFill>
            <a:schemeClr val="bg1">
              <a:lumMod val="65000"/>
              <a:lumOff val="35000"/>
            </a:schemeClr>
          </a:solidFill>
          <a:ln>
            <a:solidFill>
              <a:schemeClr val="bg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Oval 28"/>
          <p:cNvSpPr/>
          <p:nvPr userDrawn="1"/>
        </p:nvSpPr>
        <p:spPr>
          <a:xfrm>
            <a:off x="9456420" y="2674620"/>
            <a:ext cx="137160" cy="137160"/>
          </a:xfrm>
          <a:prstGeom prst="ellipse">
            <a:avLst/>
          </a:prstGeom>
          <a:solidFill>
            <a:schemeClr val="bg1">
              <a:lumMod val="65000"/>
              <a:lumOff val="35000"/>
            </a:schemeClr>
          </a:solidFill>
          <a:ln>
            <a:solidFill>
              <a:schemeClr val="bg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Text Placeholder 6"/>
          <p:cNvSpPr>
            <a:spLocks noGrp="1"/>
          </p:cNvSpPr>
          <p:nvPr>
            <p:ph type="body" sz="quarter" idx="18" hasCustomPrompt="1"/>
          </p:nvPr>
        </p:nvSpPr>
        <p:spPr>
          <a:xfrm>
            <a:off x="2895600" y="2057400"/>
            <a:ext cx="1466850" cy="809897"/>
          </a:xfrm>
          <a:prstGeom prst="rect">
            <a:avLst/>
          </a:prstGeom>
        </p:spPr>
        <p:txBody>
          <a:bodyPr lIns="0"/>
          <a:lstStyle>
            <a:lvl1pPr marL="0" indent="0" algn="l">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a:t>
            </a:r>
          </a:p>
        </p:txBody>
      </p:sp>
      <p:sp>
        <p:nvSpPr>
          <p:cNvPr id="31" name="Text Placeholder 6"/>
          <p:cNvSpPr>
            <a:spLocks noGrp="1"/>
          </p:cNvSpPr>
          <p:nvPr>
            <p:ph type="body" sz="quarter" idx="19" hasCustomPrompt="1"/>
          </p:nvPr>
        </p:nvSpPr>
        <p:spPr>
          <a:xfrm>
            <a:off x="5114925" y="2057400"/>
            <a:ext cx="1466850" cy="809897"/>
          </a:xfrm>
          <a:prstGeom prst="rect">
            <a:avLst/>
          </a:prstGeom>
        </p:spPr>
        <p:txBody>
          <a:bodyPr lIns="0"/>
          <a:lstStyle>
            <a:lvl1pPr marL="0" indent="0" algn="l">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a:t>
            </a:r>
          </a:p>
        </p:txBody>
      </p:sp>
      <p:sp>
        <p:nvSpPr>
          <p:cNvPr id="32" name="Text Placeholder 6"/>
          <p:cNvSpPr>
            <a:spLocks noGrp="1"/>
          </p:cNvSpPr>
          <p:nvPr>
            <p:ph type="body" sz="quarter" idx="20" hasCustomPrompt="1"/>
          </p:nvPr>
        </p:nvSpPr>
        <p:spPr>
          <a:xfrm>
            <a:off x="7315200" y="2057400"/>
            <a:ext cx="1466850" cy="809897"/>
          </a:xfrm>
          <a:prstGeom prst="rect">
            <a:avLst/>
          </a:prstGeom>
        </p:spPr>
        <p:txBody>
          <a:bodyPr lIns="0"/>
          <a:lstStyle>
            <a:lvl1pPr marL="0" indent="0" algn="l">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a:t>
            </a:r>
          </a:p>
        </p:txBody>
      </p:sp>
      <p:sp>
        <p:nvSpPr>
          <p:cNvPr id="33" name="Text Placeholder 6"/>
          <p:cNvSpPr>
            <a:spLocks noGrp="1"/>
          </p:cNvSpPr>
          <p:nvPr>
            <p:ph type="body" sz="quarter" idx="21" hasCustomPrompt="1"/>
          </p:nvPr>
        </p:nvSpPr>
        <p:spPr>
          <a:xfrm>
            <a:off x="9534525" y="2076450"/>
            <a:ext cx="1466850" cy="809897"/>
          </a:xfrm>
          <a:prstGeom prst="rect">
            <a:avLst/>
          </a:prstGeom>
        </p:spPr>
        <p:txBody>
          <a:bodyPr lIns="0"/>
          <a:lstStyle>
            <a:lvl1pPr marL="0" indent="0" algn="l">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a:t>
            </a:r>
          </a:p>
        </p:txBody>
      </p:sp>
      <p:sp>
        <p:nvSpPr>
          <p:cNvPr id="34" name="Text Placeholder 6"/>
          <p:cNvSpPr>
            <a:spLocks noGrp="1"/>
          </p:cNvSpPr>
          <p:nvPr>
            <p:ph type="body" sz="quarter" idx="12" hasCustomPrompt="1"/>
          </p:nvPr>
        </p:nvSpPr>
        <p:spPr>
          <a:xfrm>
            <a:off x="685800" y="3076575"/>
            <a:ext cx="1981200" cy="2276475"/>
          </a:xfrm>
          <a:prstGeom prst="rect">
            <a:avLst/>
          </a:prstGeom>
        </p:spPr>
        <p:txBody>
          <a:bodyPr lIns="0"/>
          <a:lstStyle>
            <a:lvl1pPr marL="0" indent="0">
              <a:lnSpc>
                <a:spcPct val="10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a:t>
            </a:r>
          </a:p>
        </p:txBody>
      </p:sp>
      <p:sp>
        <p:nvSpPr>
          <p:cNvPr id="35" name="Text Placeholder 6"/>
          <p:cNvSpPr>
            <a:spLocks noGrp="1"/>
          </p:cNvSpPr>
          <p:nvPr>
            <p:ph type="body" sz="quarter" idx="22" hasCustomPrompt="1"/>
          </p:nvPr>
        </p:nvSpPr>
        <p:spPr>
          <a:xfrm>
            <a:off x="2895600" y="3076575"/>
            <a:ext cx="1981200" cy="2276475"/>
          </a:xfrm>
          <a:prstGeom prst="rect">
            <a:avLst/>
          </a:prstGeom>
        </p:spPr>
        <p:txBody>
          <a:bodyPr lIns="0"/>
          <a:lstStyle>
            <a:lvl1pPr marL="0" indent="0">
              <a:lnSpc>
                <a:spcPct val="10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a:t>
            </a:r>
          </a:p>
        </p:txBody>
      </p:sp>
      <p:sp>
        <p:nvSpPr>
          <p:cNvPr id="36" name="Text Placeholder 6"/>
          <p:cNvSpPr>
            <a:spLocks noGrp="1"/>
          </p:cNvSpPr>
          <p:nvPr>
            <p:ph type="body" sz="quarter" idx="23" hasCustomPrompt="1"/>
          </p:nvPr>
        </p:nvSpPr>
        <p:spPr>
          <a:xfrm>
            <a:off x="5114925" y="3076574"/>
            <a:ext cx="1981200" cy="2276475"/>
          </a:xfrm>
          <a:prstGeom prst="rect">
            <a:avLst/>
          </a:prstGeom>
        </p:spPr>
        <p:txBody>
          <a:bodyPr lIns="0"/>
          <a:lstStyle>
            <a:lvl1pPr marL="0" indent="0">
              <a:lnSpc>
                <a:spcPct val="10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a:t>
            </a:r>
          </a:p>
        </p:txBody>
      </p:sp>
      <p:sp>
        <p:nvSpPr>
          <p:cNvPr id="37" name="Text Placeholder 6"/>
          <p:cNvSpPr>
            <a:spLocks noGrp="1"/>
          </p:cNvSpPr>
          <p:nvPr>
            <p:ph type="body" sz="quarter" idx="24" hasCustomPrompt="1"/>
          </p:nvPr>
        </p:nvSpPr>
        <p:spPr>
          <a:xfrm>
            <a:off x="7315200" y="3076575"/>
            <a:ext cx="1981200" cy="2276475"/>
          </a:xfrm>
          <a:prstGeom prst="rect">
            <a:avLst/>
          </a:prstGeom>
        </p:spPr>
        <p:txBody>
          <a:bodyPr lIns="0"/>
          <a:lstStyle>
            <a:lvl1pPr marL="0" indent="0">
              <a:lnSpc>
                <a:spcPct val="10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a:t>
            </a:r>
          </a:p>
        </p:txBody>
      </p:sp>
      <p:sp>
        <p:nvSpPr>
          <p:cNvPr id="38" name="Text Placeholder 6"/>
          <p:cNvSpPr>
            <a:spLocks noGrp="1"/>
          </p:cNvSpPr>
          <p:nvPr>
            <p:ph type="body" sz="quarter" idx="25" hasCustomPrompt="1"/>
          </p:nvPr>
        </p:nvSpPr>
        <p:spPr>
          <a:xfrm>
            <a:off x="9515475" y="3076574"/>
            <a:ext cx="1981200" cy="2276475"/>
          </a:xfrm>
          <a:prstGeom prst="rect">
            <a:avLst/>
          </a:prstGeom>
        </p:spPr>
        <p:txBody>
          <a:bodyPr lIns="0"/>
          <a:lstStyle>
            <a:lvl1pPr marL="0" indent="0">
              <a:lnSpc>
                <a:spcPct val="10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a:t>
            </a:r>
          </a:p>
        </p:txBody>
      </p:sp>
      <p:sp>
        <p:nvSpPr>
          <p:cNvPr id="39" name="TextBox 38"/>
          <p:cNvSpPr txBox="1"/>
          <p:nvPr userDrawn="1"/>
        </p:nvSpPr>
        <p:spPr>
          <a:xfrm>
            <a:off x="9486900" y="236808"/>
            <a:ext cx="2121626" cy="261610"/>
          </a:xfrm>
          <a:prstGeom prst="rect">
            <a:avLst/>
          </a:prstGeom>
          <a:noFill/>
        </p:spPr>
        <p:txBody>
          <a:bodyPr wrap="square" rtlCol="0">
            <a:spAutoFit/>
          </a:bodyPr>
          <a:lstStyle/>
          <a:p>
            <a:pPr algn="r"/>
            <a:r>
              <a:rPr lang="en-US" sz="1100" dirty="0">
                <a:latin typeface="Open Sans" panose="020B0606030504020204" pitchFamily="34" charset="0"/>
                <a:ea typeface="Open Sans" panose="020B0606030504020204" pitchFamily="34" charset="0"/>
                <a:cs typeface="Open Sans" panose="020B0606030504020204" pitchFamily="34" charset="0"/>
              </a:rPr>
              <a:t>SoftServe Confidential</a:t>
            </a:r>
          </a:p>
        </p:txBody>
      </p:sp>
    </p:spTree>
    <p:extLst>
      <p:ext uri="{BB962C8B-B14F-4D97-AF65-F5344CB8AC3E}">
        <p14:creationId xmlns:p14="http://schemas.microsoft.com/office/powerpoint/2010/main" val="98628255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PHOTO-RIGHT-DARK">
    <p:spTree>
      <p:nvGrpSpPr>
        <p:cNvPr id="1" name=""/>
        <p:cNvGrpSpPr/>
        <p:nvPr/>
      </p:nvGrpSpPr>
      <p:grpSpPr>
        <a:xfrm>
          <a:off x="0" y="0"/>
          <a:ext cx="0" cy="0"/>
          <a:chOff x="0" y="0"/>
          <a:chExt cx="0" cy="0"/>
        </a:xfrm>
      </p:grpSpPr>
      <p:sp>
        <p:nvSpPr>
          <p:cNvPr id="21" name="Title 1"/>
          <p:cNvSpPr>
            <a:spLocks noGrp="1"/>
          </p:cNvSpPr>
          <p:nvPr>
            <p:ph type="title" hasCustomPrompt="1"/>
          </p:nvPr>
        </p:nvSpPr>
        <p:spPr>
          <a:xfrm>
            <a:off x="685800" y="685801"/>
            <a:ext cx="10820400" cy="685800"/>
          </a:xfrm>
          <a:prstGeom prst="rect">
            <a:avLst/>
          </a:prstGeom>
        </p:spPr>
        <p:txBody>
          <a:bodyPr lIns="0"/>
          <a:lstStyle>
            <a:lvl1pPr>
              <a:defRPr baseline="0">
                <a:latin typeface="Proxima Nova Black" panose="02000506030000020004" pitchFamily="50" charset="0"/>
              </a:defRPr>
            </a:lvl1pPr>
          </a:lstStyle>
          <a:p>
            <a:r>
              <a:rPr lang="en-US" dirty="0"/>
              <a:t>TITLE TO BE CAPITALIZED</a:t>
            </a:r>
          </a:p>
        </p:txBody>
      </p:sp>
      <p:sp>
        <p:nvSpPr>
          <p:cNvPr id="19" name="Text Placeholder 6"/>
          <p:cNvSpPr>
            <a:spLocks noGrp="1"/>
          </p:cNvSpPr>
          <p:nvPr>
            <p:ph type="body" sz="quarter" idx="10" hasCustomPrompt="1"/>
          </p:nvPr>
        </p:nvSpPr>
        <p:spPr>
          <a:xfrm>
            <a:off x="685800" y="2057400"/>
            <a:ext cx="5295900" cy="3429000"/>
          </a:xfrm>
          <a:prstGeom prst="rect">
            <a:avLst/>
          </a:prstGeom>
        </p:spPr>
        <p:txBody>
          <a:bodyPr lIns="0"/>
          <a:lstStyle>
            <a:lvl1pPr marL="0" indent="0">
              <a:lnSpc>
                <a:spcPct val="10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 </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Picture Placeholder 2"/>
          <p:cNvSpPr>
            <a:spLocks noGrp="1"/>
          </p:cNvSpPr>
          <p:nvPr>
            <p:ph type="pic" sz="quarter" idx="11"/>
          </p:nvPr>
        </p:nvSpPr>
        <p:spPr>
          <a:xfrm>
            <a:off x="6219825" y="2057400"/>
            <a:ext cx="5286375" cy="3429000"/>
          </a:xfrm>
          <a:prstGeom prst="rect">
            <a:avLst/>
          </a:prstGeom>
        </p:spPr>
        <p:txBody>
          <a:bodyPr/>
          <a:lstStyle/>
          <a:p>
            <a:r>
              <a:rPr lang="en-US"/>
              <a:t>Click icon to add picture</a:t>
            </a:r>
          </a:p>
        </p:txBody>
      </p:sp>
      <p:sp>
        <p:nvSpPr>
          <p:cNvPr id="22" name="TextBox 21"/>
          <p:cNvSpPr txBox="1"/>
          <p:nvPr userDrawn="1"/>
        </p:nvSpPr>
        <p:spPr>
          <a:xfrm>
            <a:off x="9486900" y="236808"/>
            <a:ext cx="2121626" cy="261610"/>
          </a:xfrm>
          <a:prstGeom prst="rect">
            <a:avLst/>
          </a:prstGeom>
          <a:noFill/>
        </p:spPr>
        <p:txBody>
          <a:bodyPr wrap="square" rtlCol="0">
            <a:spAutoFit/>
          </a:bodyPr>
          <a:lstStyle/>
          <a:p>
            <a:pPr algn="r"/>
            <a:r>
              <a:rPr lang="en-US" sz="1100" dirty="0">
                <a:latin typeface="Open Sans" panose="020B0606030504020204" pitchFamily="34" charset="0"/>
                <a:ea typeface="Open Sans" panose="020B0606030504020204" pitchFamily="34" charset="0"/>
                <a:cs typeface="Open Sans" panose="020B0606030504020204" pitchFamily="34" charset="0"/>
              </a:rPr>
              <a:t>SoftServe Confidential</a:t>
            </a:r>
          </a:p>
        </p:txBody>
      </p:sp>
    </p:spTree>
    <p:extLst>
      <p:ext uri="{BB962C8B-B14F-4D97-AF65-F5344CB8AC3E}">
        <p14:creationId xmlns:p14="http://schemas.microsoft.com/office/powerpoint/2010/main" val="353376795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image" Target="../media/image1.emf"/><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4.xml"/><Relationship Id="rId13" Type="http://schemas.openxmlformats.org/officeDocument/2006/relationships/slideLayout" Target="../slideLayouts/slideLayout29.xml"/><Relationship Id="rId18" Type="http://schemas.openxmlformats.org/officeDocument/2006/relationships/slideLayout" Target="../slideLayouts/slideLayout34.xml"/><Relationship Id="rId3" Type="http://schemas.openxmlformats.org/officeDocument/2006/relationships/slideLayout" Target="../slideLayouts/slideLayout19.xml"/><Relationship Id="rId21" Type="http://schemas.openxmlformats.org/officeDocument/2006/relationships/image" Target="../media/image3.emf"/><Relationship Id="rId7" Type="http://schemas.openxmlformats.org/officeDocument/2006/relationships/slideLayout" Target="../slideLayouts/slideLayout23.xml"/><Relationship Id="rId12" Type="http://schemas.openxmlformats.org/officeDocument/2006/relationships/slideLayout" Target="../slideLayouts/slideLayout28.xml"/><Relationship Id="rId17" Type="http://schemas.openxmlformats.org/officeDocument/2006/relationships/slideLayout" Target="../slideLayouts/slideLayout33.xml"/><Relationship Id="rId2" Type="http://schemas.openxmlformats.org/officeDocument/2006/relationships/slideLayout" Target="../slideLayouts/slideLayout18.xml"/><Relationship Id="rId16" Type="http://schemas.openxmlformats.org/officeDocument/2006/relationships/slideLayout" Target="../slideLayouts/slideLayout32.xml"/><Relationship Id="rId20" Type="http://schemas.openxmlformats.org/officeDocument/2006/relationships/theme" Target="../theme/theme2.xml"/><Relationship Id="rId1" Type="http://schemas.openxmlformats.org/officeDocument/2006/relationships/slideLayout" Target="../slideLayouts/slideLayout17.xml"/><Relationship Id="rId6" Type="http://schemas.openxmlformats.org/officeDocument/2006/relationships/slideLayout" Target="../slideLayouts/slideLayout22.xml"/><Relationship Id="rId11" Type="http://schemas.openxmlformats.org/officeDocument/2006/relationships/slideLayout" Target="../slideLayouts/slideLayout27.xml"/><Relationship Id="rId5" Type="http://schemas.openxmlformats.org/officeDocument/2006/relationships/slideLayout" Target="../slideLayouts/slideLayout21.xml"/><Relationship Id="rId15" Type="http://schemas.openxmlformats.org/officeDocument/2006/relationships/slideLayout" Target="../slideLayouts/slideLayout31.xml"/><Relationship Id="rId10" Type="http://schemas.openxmlformats.org/officeDocument/2006/relationships/slideLayout" Target="../slideLayouts/slideLayout26.xml"/><Relationship Id="rId19" Type="http://schemas.openxmlformats.org/officeDocument/2006/relationships/slideLayout" Target="../slideLayouts/slideLayout35.xml"/><Relationship Id="rId4" Type="http://schemas.openxmlformats.org/officeDocument/2006/relationships/slideLayout" Target="../slideLayouts/slideLayout20.xml"/><Relationship Id="rId9" Type="http://schemas.openxmlformats.org/officeDocument/2006/relationships/slideLayout" Target="../slideLayouts/slideLayout25.xml"/><Relationship Id="rId14" Type="http://schemas.openxmlformats.org/officeDocument/2006/relationships/slideLayout" Target="../slideLayouts/slideLayout3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9" name="Picture 8"/>
          <p:cNvPicPr>
            <a:picLocks noChangeAspect="1"/>
          </p:cNvPicPr>
          <p:nvPr userDrawn="1"/>
        </p:nvPicPr>
        <p:blipFill>
          <a:blip r:embed="rId18"/>
          <a:stretch>
            <a:fillRect/>
          </a:stretch>
        </p:blipFill>
        <p:spPr>
          <a:xfrm>
            <a:off x="9959145" y="5906728"/>
            <a:ext cx="1547055" cy="265471"/>
          </a:xfrm>
          <a:prstGeom prst="rect">
            <a:avLst/>
          </a:prstGeom>
        </p:spPr>
      </p:pic>
    </p:spTree>
    <p:extLst>
      <p:ext uri="{BB962C8B-B14F-4D97-AF65-F5344CB8AC3E}">
        <p14:creationId xmlns:p14="http://schemas.microsoft.com/office/powerpoint/2010/main" val="1934738578"/>
      </p:ext>
    </p:extLst>
  </p:cSld>
  <p:clrMap bg1="dk1" tx1="lt1" bg2="dk2" tx2="lt2" accent1="accent1" accent2="accent2" accent3="accent3" accent4="accent4" accent5="accent5" accent6="accent6" hlink="hlink" folHlink="folHlink"/>
  <p:sldLayoutIdLst>
    <p:sldLayoutId id="2147483649" r:id="rId1"/>
    <p:sldLayoutId id="2147483674" r:id="rId2"/>
    <p:sldLayoutId id="2147483652" r:id="rId3"/>
    <p:sldLayoutId id="2147483654" r:id="rId4"/>
    <p:sldLayoutId id="2147483657" r:id="rId5"/>
    <p:sldLayoutId id="2147483661" r:id="rId6"/>
    <p:sldLayoutId id="2147483663" r:id="rId7"/>
    <p:sldLayoutId id="2147483665" r:id="rId8"/>
    <p:sldLayoutId id="2147483667" r:id="rId9"/>
    <p:sldLayoutId id="2147483670" r:id="rId10"/>
    <p:sldLayoutId id="2147483669" r:id="rId11"/>
    <p:sldLayoutId id="2147483671" r:id="rId12"/>
    <p:sldLayoutId id="2147483672" r:id="rId13"/>
    <p:sldLayoutId id="2147483673" r:id="rId14"/>
    <p:sldLayoutId id="2147483689" r:id="rId15"/>
    <p:sldLayoutId id="2147483691" r:id="rId16"/>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2160" userDrawn="1">
          <p15:clr>
            <a:srgbClr val="F26B43"/>
          </p15:clr>
        </p15:guide>
        <p15:guide id="2" pos="3840" userDrawn="1">
          <p15:clr>
            <a:srgbClr val="F26B43"/>
          </p15:clr>
        </p15:guide>
        <p15:guide id="3" pos="432" userDrawn="1">
          <p15:clr>
            <a:srgbClr val="F26B43"/>
          </p15:clr>
        </p15:guide>
        <p15:guide id="4" pos="7248" userDrawn="1">
          <p15:clr>
            <a:srgbClr val="F26B43"/>
          </p15:clr>
        </p15:guide>
        <p15:guide id="5" orient="horz" pos="432" userDrawn="1">
          <p15:clr>
            <a:srgbClr val="F26B43"/>
          </p15:clr>
        </p15:guide>
        <p15:guide id="6" orient="horz" pos="864" userDrawn="1">
          <p15:clr>
            <a:srgbClr val="F26B43"/>
          </p15:clr>
        </p15:guide>
        <p15:guide id="7" orient="horz" pos="3456" userDrawn="1">
          <p15:clr>
            <a:srgbClr val="F26B43"/>
          </p15:clr>
        </p15:guide>
        <p15:guide id="8" orient="horz" pos="3888" userDrawn="1">
          <p15:clr>
            <a:srgbClr val="F26B43"/>
          </p15:clr>
        </p15:guide>
        <p15:guide id="9" pos="1680" userDrawn="1">
          <p15:clr>
            <a:srgbClr val="F26B43"/>
          </p15:clr>
        </p15:guide>
        <p15:guide id="10" pos="1824" userDrawn="1">
          <p15:clr>
            <a:srgbClr val="F26B43"/>
          </p15:clr>
        </p15:guide>
        <p15:guide id="11" pos="2616" userDrawn="1">
          <p15:clr>
            <a:srgbClr val="F26B43"/>
          </p15:clr>
        </p15:guide>
        <p15:guide id="12" pos="3072" userDrawn="1">
          <p15:clr>
            <a:srgbClr val="F26B43"/>
          </p15:clr>
        </p15:guide>
        <p15:guide id="13" pos="2760" userDrawn="1">
          <p15:clr>
            <a:srgbClr val="F26B43"/>
          </p15:clr>
        </p15:guide>
        <p15:guide id="14" pos="3216" userDrawn="1">
          <p15:clr>
            <a:srgbClr val="F26B43"/>
          </p15:clr>
        </p15:guide>
        <p15:guide id="15" pos="4464" userDrawn="1">
          <p15:clr>
            <a:srgbClr val="F26B43"/>
          </p15:clr>
        </p15:guide>
        <p15:guide id="16" pos="4608" userDrawn="1">
          <p15:clr>
            <a:srgbClr val="F26B43"/>
          </p15:clr>
        </p15:guide>
        <p15:guide id="17" pos="4920" userDrawn="1">
          <p15:clr>
            <a:srgbClr val="F26B43"/>
          </p15:clr>
        </p15:guide>
        <p15:guide id="18" pos="5064" userDrawn="1">
          <p15:clr>
            <a:srgbClr val="F26B43"/>
          </p15:clr>
        </p15:guide>
        <p15:guide id="19" pos="5856" userDrawn="1">
          <p15:clr>
            <a:srgbClr val="F26B43"/>
          </p15:clr>
        </p15:guide>
        <p15:guide id="20" pos="6000" userDrawn="1">
          <p15:clr>
            <a:srgbClr val="F26B43"/>
          </p15:clr>
        </p15:guide>
        <p15:guide id="21" orient="horz" pos="1296" userDrawn="1">
          <p15:clr>
            <a:srgbClr val="F26B43"/>
          </p15:clr>
        </p15:guide>
        <p15:guide id="22" orient="horz" pos="1728" userDrawn="1">
          <p15:clr>
            <a:srgbClr val="F26B43"/>
          </p15:clr>
        </p15:guide>
        <p15:guide id="23" pos="3768" userDrawn="1">
          <p15:clr>
            <a:srgbClr val="F26B43"/>
          </p15:clr>
        </p15:guide>
        <p15:guide id="24" pos="3912" userDrawn="1">
          <p15:clr>
            <a:srgbClr val="F26B43"/>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7" name="Picture 6"/>
          <p:cNvPicPr>
            <a:picLocks noChangeAspect="1"/>
          </p:cNvPicPr>
          <p:nvPr userDrawn="1"/>
        </p:nvPicPr>
        <p:blipFill>
          <a:blip r:embed="rId21"/>
          <a:stretch>
            <a:fillRect/>
          </a:stretch>
        </p:blipFill>
        <p:spPr>
          <a:xfrm>
            <a:off x="9959145" y="5906728"/>
            <a:ext cx="1547053" cy="265471"/>
          </a:xfrm>
          <a:prstGeom prst="rect">
            <a:avLst/>
          </a:prstGeom>
        </p:spPr>
      </p:pic>
    </p:spTree>
    <p:extLst>
      <p:ext uri="{BB962C8B-B14F-4D97-AF65-F5344CB8AC3E}">
        <p14:creationId xmlns:p14="http://schemas.microsoft.com/office/powerpoint/2010/main" val="232137113"/>
      </p:ext>
    </p:extLst>
  </p:cSld>
  <p:clrMap bg1="lt1" tx1="dk1" bg2="lt2" tx2="dk2" accent1="accent1" accent2="accent2" accent3="accent3" accent4="accent4" accent5="accent5" accent6="accent6" hlink="hlink" folHlink="folHlink"/>
  <p:sldLayoutIdLst>
    <p:sldLayoutId id="2147483675" r:id="rId1"/>
    <p:sldLayoutId id="2147483676" r:id="rId2"/>
    <p:sldLayoutId id="2147483677" r:id="rId3"/>
    <p:sldLayoutId id="2147483678" r:id="rId4"/>
    <p:sldLayoutId id="2147483679" r:id="rId5"/>
    <p:sldLayoutId id="2147483680" r:id="rId6"/>
    <p:sldLayoutId id="2147483664" r:id="rId7"/>
    <p:sldLayoutId id="2147483666" r:id="rId8"/>
    <p:sldLayoutId id="2147483683" r:id="rId9"/>
    <p:sldLayoutId id="2147483684" r:id="rId10"/>
    <p:sldLayoutId id="2147483685" r:id="rId11"/>
    <p:sldLayoutId id="2147483686" r:id="rId12"/>
    <p:sldLayoutId id="2147483687" r:id="rId13"/>
    <p:sldLayoutId id="2147483688" r:id="rId14"/>
    <p:sldLayoutId id="2147483690" r:id="rId15"/>
    <p:sldLayoutId id="2147483692" r:id="rId16"/>
    <p:sldLayoutId id="2147483693" r:id="rId17"/>
    <p:sldLayoutId id="2147483694" r:id="rId18"/>
    <p:sldLayoutId id="2147483695" r:id="rId19"/>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8.xml"/><Relationship Id="rId1" Type="http://schemas.openxmlformats.org/officeDocument/2006/relationships/slideLayout" Target="../slideLayouts/slideLayout31.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1.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31.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1.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31.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31.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31.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31.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31.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3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31.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31.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31.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31.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31.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31.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31.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31.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31.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3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31.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31.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31.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31.xml"/></Relationships>
</file>

<file path=ppt/slides/_rels/slide33.xml.rels><?xml version="1.0" encoding="UTF-8" standalone="yes"?>
<Relationships xmlns="http://schemas.openxmlformats.org/package/2006/relationships"><Relationship Id="rId3" Type="http://schemas.openxmlformats.org/officeDocument/2006/relationships/hyperlink" Target="https://www.w3schools.com/js/js_classes.asp" TargetMode="External"/><Relationship Id="rId2" Type="http://schemas.openxmlformats.org/officeDocument/2006/relationships/hyperlink" Target="http://learn.javascript.ru/class" TargetMode="External"/><Relationship Id="rId1" Type="http://schemas.openxmlformats.org/officeDocument/2006/relationships/slideLayout" Target="../slideLayouts/slideLayout31.xml"/><Relationship Id="rId5" Type="http://schemas.openxmlformats.org/officeDocument/2006/relationships/hyperlink" Target="https://metanit.com/web/javascript/4.1.php" TargetMode="External"/><Relationship Id="rId4" Type="http://schemas.openxmlformats.org/officeDocument/2006/relationships/hyperlink" Target="https://www.tutorialrepublic.com/javascript-tutorial/javascript-objects.php" TargetMode="Externa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1.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1.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1.xml"/></Relationships>
</file>

<file path=ppt/slides/_rels/slide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7.xml"/><Relationship Id="rId1" Type="http://schemas.openxmlformats.org/officeDocument/2006/relationships/slideLayout" Target="../slideLayouts/slideLayout3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174928"/>
            <a:ext cx="12182475" cy="6683071"/>
          </a:xfrm>
        </p:spPr>
        <p:txBody>
          <a:bodyPr/>
          <a:lstStyle/>
          <a:p>
            <a:r>
              <a:rPr lang="en-US" sz="8800" dirty="0"/>
              <a:t>Object oriented programming (OOP) intro. Objects. Classes</a:t>
            </a:r>
          </a:p>
        </p:txBody>
      </p:sp>
      <p:sp>
        <p:nvSpPr>
          <p:cNvPr id="3" name="Text Placeholder 2"/>
          <p:cNvSpPr>
            <a:spLocks noGrp="1"/>
          </p:cNvSpPr>
          <p:nvPr>
            <p:ph type="body" sz="quarter" idx="10"/>
          </p:nvPr>
        </p:nvSpPr>
        <p:spPr>
          <a:xfrm>
            <a:off x="579475" y="5946923"/>
            <a:ext cx="3467100" cy="730324"/>
          </a:xfrm>
        </p:spPr>
        <p:txBody>
          <a:bodyPr/>
          <a:lstStyle/>
          <a:p>
            <a:r>
              <a:rPr lang="en-US" dirty="0" err="1"/>
              <a:t>Ivaniuk</a:t>
            </a:r>
            <a:r>
              <a:rPr lang="en-US" dirty="0"/>
              <a:t> </a:t>
            </a:r>
            <a:r>
              <a:rPr lang="en-US" dirty="0" err="1"/>
              <a:t>Oleh</a:t>
            </a:r>
            <a:endParaRPr lang="en-US" dirty="0"/>
          </a:p>
          <a:p>
            <a:r>
              <a:rPr lang="en-US" dirty="0"/>
              <a:t>11.2019</a:t>
            </a:r>
          </a:p>
        </p:txBody>
      </p:sp>
    </p:spTree>
    <p:extLst>
      <p:ext uri="{BB962C8B-B14F-4D97-AF65-F5344CB8AC3E}">
        <p14:creationId xmlns:p14="http://schemas.microsoft.com/office/powerpoint/2010/main" val="155275645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7" name="Content Placeholder 2">
            <a:extLst>
              <a:ext uri="{FF2B5EF4-FFF2-40B4-BE49-F238E27FC236}">
                <a16:creationId xmlns:a16="http://schemas.microsoft.com/office/drawing/2014/main" id="{2A46A0C8-8743-44F3-ADA4-31065EC466D4}"/>
              </a:ext>
            </a:extLst>
          </p:cNvPr>
          <p:cNvSpPr>
            <a:spLocks noGrp="1"/>
          </p:cNvSpPr>
          <p:nvPr>
            <p:ph type="body" sz="quarter" idx="10"/>
          </p:nvPr>
        </p:nvSpPr>
        <p:spPr>
          <a:xfrm>
            <a:off x="85060" y="776272"/>
            <a:ext cx="11982893" cy="6081727"/>
          </a:xfrm>
        </p:spPr>
        <p:txBody>
          <a:bodyPr rtlCol="0">
            <a:noAutofit/>
          </a:bodyPr>
          <a:lstStyle/>
          <a:p>
            <a:pPr>
              <a:spcAft>
                <a:spcPts val="1200"/>
              </a:spcAft>
            </a:pPr>
            <a:r>
              <a:rPr lang="en-US" dirty="0"/>
              <a:t>New properties can be added using the </a:t>
            </a:r>
            <a:r>
              <a:rPr lang="en-US" b="1" dirty="0">
                <a:solidFill>
                  <a:srgbClr val="7030A0"/>
                </a:solidFill>
              </a:rPr>
              <a:t>square bracket notation </a:t>
            </a:r>
            <a:r>
              <a:rPr lang="en-US" dirty="0"/>
              <a:t>as shown below:</a:t>
            </a:r>
          </a:p>
          <a:p>
            <a:r>
              <a:rPr lang="en-US" dirty="0"/>
              <a:t> </a:t>
            </a:r>
            <a:r>
              <a:rPr lang="en-US" sz="2400" dirty="0">
                <a:latin typeface="Calibri" pitchFamily="34" charset="0"/>
                <a:cs typeface="Courier New" panose="02070309020205020404" pitchFamily="49" charset="0"/>
              </a:rPr>
              <a:t>	    </a:t>
            </a:r>
          </a:p>
          <a:p>
            <a:r>
              <a:rPr lang="en-US" sz="2400" dirty="0">
                <a:latin typeface="Calibri" pitchFamily="34" charset="0"/>
                <a:cs typeface="Courier New" panose="02070309020205020404" pitchFamily="49" charset="0"/>
              </a:rPr>
              <a:t>	</a:t>
            </a:r>
            <a:r>
              <a:rPr lang="en-US" dirty="0">
                <a:solidFill>
                  <a:schemeClr val="accent4">
                    <a:lumMod val="50000"/>
                  </a:schemeClr>
                </a:solidFill>
                <a:latin typeface="Consolas" pitchFamily="49" charset="0"/>
                <a:cs typeface="Consolas" pitchFamily="49" charset="0"/>
              </a:rPr>
              <a:t>employee</a:t>
            </a:r>
            <a:r>
              <a:rPr lang="en-US" dirty="0">
                <a:latin typeface="Consolas" pitchFamily="49" charset="0"/>
                <a:cs typeface="Consolas" pitchFamily="49" charset="0"/>
              </a:rPr>
              <a:t>["</a:t>
            </a:r>
            <a:r>
              <a:rPr lang="en-US" dirty="0">
                <a:solidFill>
                  <a:srgbClr val="7030A0"/>
                </a:solidFill>
                <a:latin typeface="Consolas" pitchFamily="49" charset="0"/>
                <a:cs typeface="Consolas" pitchFamily="49" charset="0"/>
              </a:rPr>
              <a:t>age</a:t>
            </a:r>
            <a:r>
              <a:rPr lang="en-US" dirty="0">
                <a:latin typeface="Consolas" pitchFamily="49" charset="0"/>
                <a:cs typeface="Consolas" pitchFamily="49" charset="0"/>
              </a:rPr>
              <a:t>"] = 33;</a:t>
            </a:r>
          </a:p>
          <a:p>
            <a:r>
              <a:rPr lang="en-US" dirty="0">
                <a:latin typeface="Consolas" pitchFamily="49" charset="0"/>
                <a:cs typeface="Consolas" pitchFamily="49" charset="0"/>
              </a:rPr>
              <a:t>	</a:t>
            </a:r>
            <a:r>
              <a:rPr lang="en-US" dirty="0">
                <a:solidFill>
                  <a:srgbClr val="0070C0"/>
                </a:solidFill>
                <a:latin typeface="Consolas" pitchFamily="49" charset="0"/>
                <a:cs typeface="Consolas" pitchFamily="49" charset="0"/>
              </a:rPr>
              <a:t>console.log</a:t>
            </a:r>
            <a:r>
              <a:rPr lang="en-US" dirty="0">
                <a:latin typeface="Consolas" pitchFamily="49" charset="0"/>
                <a:cs typeface="Consolas" pitchFamily="49" charset="0"/>
              </a:rPr>
              <a:t>(</a:t>
            </a:r>
            <a:r>
              <a:rPr lang="en-US" dirty="0">
                <a:solidFill>
                  <a:schemeClr val="accent4">
                    <a:lumMod val="50000"/>
                  </a:schemeClr>
                </a:solidFill>
                <a:latin typeface="Consolas" pitchFamily="49" charset="0"/>
                <a:cs typeface="Consolas" pitchFamily="49" charset="0"/>
              </a:rPr>
              <a:t>employee</a:t>
            </a:r>
            <a:r>
              <a:rPr lang="en-US" dirty="0">
                <a:latin typeface="Consolas" pitchFamily="49" charset="0"/>
                <a:cs typeface="Consolas" pitchFamily="49" charset="0"/>
              </a:rPr>
              <a:t>);</a:t>
            </a:r>
          </a:p>
          <a:p>
            <a:pPr>
              <a:spcAft>
                <a:spcPts val="2400"/>
              </a:spcAft>
            </a:pPr>
            <a:endParaRPr lang="en-US" dirty="0">
              <a:latin typeface="Consolas" pitchFamily="49" charset="0"/>
              <a:cs typeface="Consolas" pitchFamily="49" charset="0"/>
            </a:endParaRPr>
          </a:p>
          <a:p>
            <a:r>
              <a:rPr lang="en-US" dirty="0"/>
              <a:t>Properties can also be accessed using a </a:t>
            </a:r>
            <a:r>
              <a:rPr lang="en-US" b="1" dirty="0">
                <a:solidFill>
                  <a:srgbClr val="7030A0"/>
                </a:solidFill>
              </a:rPr>
              <a:t>variable having value equal to the property name </a:t>
            </a:r>
            <a:r>
              <a:rPr lang="en-US" dirty="0"/>
              <a:t>as shown</a:t>
            </a:r>
          </a:p>
          <a:p>
            <a:pPr lvl="3"/>
            <a:r>
              <a:rPr lang="en-US" dirty="0">
                <a:solidFill>
                  <a:srgbClr val="0070C0"/>
                </a:solidFill>
                <a:latin typeface="Consolas" pitchFamily="49" charset="0"/>
                <a:cs typeface="Consolas" pitchFamily="49" charset="0"/>
              </a:rPr>
              <a:t>let</a:t>
            </a:r>
            <a:r>
              <a:rPr lang="en-US" dirty="0">
                <a:latin typeface="Consolas" pitchFamily="49" charset="0"/>
                <a:cs typeface="Consolas" pitchFamily="49" charset="0"/>
              </a:rPr>
              <a:t> </a:t>
            </a:r>
            <a:r>
              <a:rPr lang="en-US" dirty="0" err="1">
                <a:latin typeface="Consolas" pitchFamily="49" charset="0"/>
                <a:cs typeface="Consolas" pitchFamily="49" charset="0"/>
              </a:rPr>
              <a:t>salaryProperty</a:t>
            </a:r>
            <a:r>
              <a:rPr lang="en-US" dirty="0">
                <a:latin typeface="Consolas" pitchFamily="49" charset="0"/>
                <a:cs typeface="Consolas" pitchFamily="49" charset="0"/>
              </a:rPr>
              <a:t> = "salary";</a:t>
            </a:r>
          </a:p>
          <a:p>
            <a:pPr lvl="3"/>
            <a:r>
              <a:rPr lang="en-US" dirty="0">
                <a:solidFill>
                  <a:srgbClr val="0070C0"/>
                </a:solidFill>
                <a:latin typeface="Consolas" pitchFamily="49" charset="0"/>
                <a:cs typeface="Consolas" pitchFamily="49" charset="0"/>
              </a:rPr>
              <a:t>console.log</a:t>
            </a:r>
            <a:r>
              <a:rPr lang="en-US" dirty="0">
                <a:latin typeface="Consolas" pitchFamily="49" charset="0"/>
                <a:cs typeface="Consolas" pitchFamily="49" charset="0"/>
              </a:rPr>
              <a:t>(</a:t>
            </a:r>
            <a:r>
              <a:rPr lang="en-US" dirty="0">
                <a:solidFill>
                  <a:schemeClr val="accent4">
                    <a:lumMod val="50000"/>
                  </a:schemeClr>
                </a:solidFill>
                <a:latin typeface="Consolas" pitchFamily="49" charset="0"/>
                <a:cs typeface="Consolas" pitchFamily="49" charset="0"/>
              </a:rPr>
              <a:t>employee</a:t>
            </a:r>
            <a:r>
              <a:rPr lang="en-US" dirty="0">
                <a:latin typeface="Consolas" pitchFamily="49" charset="0"/>
                <a:cs typeface="Consolas" pitchFamily="49" charset="0"/>
              </a:rPr>
              <a:t>[</a:t>
            </a:r>
            <a:r>
              <a:rPr lang="en-US" dirty="0" err="1">
                <a:latin typeface="Consolas" pitchFamily="49" charset="0"/>
                <a:cs typeface="Consolas" pitchFamily="49" charset="0"/>
              </a:rPr>
              <a:t>salaryProperty</a:t>
            </a:r>
            <a:r>
              <a:rPr lang="en-US" dirty="0">
                <a:latin typeface="Consolas" pitchFamily="49" charset="0"/>
                <a:cs typeface="Consolas" pitchFamily="49" charset="0"/>
              </a:rPr>
              <a:t>]);  </a:t>
            </a:r>
            <a:r>
              <a:rPr lang="en-US" i="1" dirty="0">
                <a:solidFill>
                  <a:srgbClr val="00B050"/>
                </a:solidFill>
                <a:latin typeface="Consolas" pitchFamily="49" charset="0"/>
                <a:cs typeface="Consolas" pitchFamily="49" charset="0"/>
              </a:rPr>
              <a:t>//  2000</a:t>
            </a:r>
            <a:endParaRPr lang="en-US" dirty="0">
              <a:latin typeface="Consolas" pitchFamily="49" charset="0"/>
              <a:cs typeface="Consolas" pitchFamily="49" charset="0"/>
            </a:endParaRPr>
          </a:p>
          <a:p>
            <a:pPr lvl="3">
              <a:spcAft>
                <a:spcPts val="1200"/>
              </a:spcAft>
            </a:pPr>
            <a:r>
              <a:rPr lang="en-US" dirty="0">
                <a:solidFill>
                  <a:srgbClr val="0070C0"/>
                </a:solidFill>
                <a:latin typeface="Consolas" pitchFamily="49" charset="0"/>
                <a:cs typeface="Consolas" pitchFamily="49" charset="0"/>
              </a:rPr>
              <a:t>console.log</a:t>
            </a:r>
            <a:r>
              <a:rPr lang="en-US" dirty="0">
                <a:latin typeface="Consolas" pitchFamily="49" charset="0"/>
                <a:cs typeface="Consolas" pitchFamily="49" charset="0"/>
              </a:rPr>
              <a:t>(</a:t>
            </a:r>
            <a:r>
              <a:rPr lang="en-US" dirty="0" err="1">
                <a:solidFill>
                  <a:schemeClr val="accent4">
                    <a:lumMod val="50000"/>
                  </a:schemeClr>
                </a:solidFill>
                <a:latin typeface="Consolas" pitchFamily="49" charset="0"/>
                <a:cs typeface="Consolas" pitchFamily="49" charset="0"/>
              </a:rPr>
              <a:t>employee</a:t>
            </a:r>
            <a:r>
              <a:rPr lang="en-US" dirty="0" err="1">
                <a:latin typeface="Consolas" pitchFamily="49" charset="0"/>
                <a:cs typeface="Consolas" pitchFamily="49" charset="0"/>
              </a:rPr>
              <a:t>.salaryProperty</a:t>
            </a:r>
            <a:r>
              <a:rPr lang="en-US" dirty="0">
                <a:latin typeface="Consolas" pitchFamily="49" charset="0"/>
                <a:cs typeface="Consolas" pitchFamily="49" charset="0"/>
              </a:rPr>
              <a:t>);   </a:t>
            </a:r>
            <a:r>
              <a:rPr lang="en-US" i="1" dirty="0">
                <a:solidFill>
                  <a:srgbClr val="00B050"/>
                </a:solidFill>
                <a:latin typeface="Consolas" pitchFamily="49" charset="0"/>
                <a:cs typeface="Consolas" pitchFamily="49" charset="0"/>
              </a:rPr>
              <a:t>//  undefined</a:t>
            </a:r>
          </a:p>
          <a:p>
            <a:r>
              <a:rPr lang="en-US" dirty="0"/>
              <a:t>For properties whose names consist of </a:t>
            </a:r>
            <a:r>
              <a:rPr lang="en-US" b="1" dirty="0">
                <a:solidFill>
                  <a:srgbClr val="7030A0"/>
                </a:solidFill>
              </a:rPr>
              <a:t>several words</a:t>
            </a:r>
            <a:r>
              <a:rPr lang="en-US" dirty="0"/>
              <a:t>, access to the value "through the </a:t>
            </a:r>
            <a:r>
              <a:rPr lang="en-US" b="1" dirty="0">
                <a:solidFill>
                  <a:srgbClr val="7030A0"/>
                </a:solidFill>
              </a:rPr>
              <a:t>dot</a:t>
            </a:r>
            <a:r>
              <a:rPr lang="en-US" dirty="0"/>
              <a:t>" </a:t>
            </a:r>
            <a:r>
              <a:rPr lang="en-US" b="1" dirty="0">
                <a:solidFill>
                  <a:srgbClr val="7030A0"/>
                </a:solidFill>
              </a:rPr>
              <a:t>does not work</a:t>
            </a:r>
            <a:r>
              <a:rPr lang="en-US" dirty="0"/>
              <a:t>, but through square </a:t>
            </a:r>
            <a:r>
              <a:rPr lang="en-US" b="1" dirty="0">
                <a:solidFill>
                  <a:srgbClr val="7030A0"/>
                </a:solidFill>
              </a:rPr>
              <a:t>brackets it works</a:t>
            </a:r>
            <a:r>
              <a:rPr lang="ru-RU" dirty="0"/>
              <a:t>:</a:t>
            </a:r>
            <a:endParaRPr lang="en-US" dirty="0"/>
          </a:p>
          <a:p>
            <a:r>
              <a:rPr lang="en-US" dirty="0">
                <a:latin typeface="Consolas" pitchFamily="49" charset="0"/>
                <a:cs typeface="Consolas" pitchFamily="49" charset="0"/>
              </a:rPr>
              <a:t>	</a:t>
            </a:r>
            <a:r>
              <a:rPr lang="en-US" dirty="0"/>
              <a:t>         </a:t>
            </a:r>
            <a:r>
              <a:rPr lang="en-US" dirty="0" err="1">
                <a:solidFill>
                  <a:schemeClr val="accent4">
                    <a:lumMod val="50000"/>
                  </a:schemeClr>
                </a:solidFill>
                <a:latin typeface="Consolas" pitchFamily="49" charset="0"/>
                <a:cs typeface="Consolas" pitchFamily="49" charset="0"/>
              </a:rPr>
              <a:t>employee</a:t>
            </a:r>
            <a:r>
              <a:rPr lang="en-US" dirty="0" err="1">
                <a:latin typeface="Consolas" pitchFamily="49" charset="0"/>
                <a:cs typeface="Consolas" pitchFamily="49" charset="0"/>
              </a:rPr>
              <a:t>.</a:t>
            </a:r>
            <a:r>
              <a:rPr lang="en-US" dirty="0" err="1">
                <a:solidFill>
                  <a:srgbClr val="7030A0"/>
                </a:solidFill>
                <a:latin typeface="Consolas" pitchFamily="49" charset="0"/>
                <a:cs typeface="Consolas" pitchFamily="49" charset="0"/>
              </a:rPr>
              <a:t>extra</a:t>
            </a:r>
            <a:r>
              <a:rPr lang="en-US" dirty="0">
                <a:solidFill>
                  <a:srgbClr val="7030A0"/>
                </a:solidFill>
                <a:latin typeface="Consolas" pitchFamily="49" charset="0"/>
                <a:cs typeface="Consolas" pitchFamily="49" charset="0"/>
              </a:rPr>
              <a:t> salary </a:t>
            </a:r>
            <a:r>
              <a:rPr lang="en-US" dirty="0">
                <a:latin typeface="Consolas" pitchFamily="49" charset="0"/>
                <a:cs typeface="Consolas" pitchFamily="49" charset="0"/>
              </a:rPr>
              <a:t>= 500;       // error</a:t>
            </a:r>
          </a:p>
          <a:p>
            <a:r>
              <a:rPr lang="en-US" dirty="0">
                <a:latin typeface="Consolas" pitchFamily="49" charset="0"/>
                <a:cs typeface="Consolas" pitchFamily="49" charset="0"/>
              </a:rPr>
              <a:t>	    </a:t>
            </a:r>
            <a:r>
              <a:rPr lang="en-US" dirty="0">
                <a:solidFill>
                  <a:schemeClr val="accent4">
                    <a:lumMod val="50000"/>
                  </a:schemeClr>
                </a:solidFill>
                <a:latin typeface="Consolas" pitchFamily="49" charset="0"/>
                <a:cs typeface="Consolas" pitchFamily="49" charset="0"/>
              </a:rPr>
              <a:t>employee</a:t>
            </a:r>
            <a:r>
              <a:rPr lang="en-US" dirty="0">
                <a:latin typeface="Consolas" pitchFamily="49" charset="0"/>
                <a:cs typeface="Consolas" pitchFamily="49" charset="0"/>
              </a:rPr>
              <a:t>["</a:t>
            </a:r>
            <a:r>
              <a:rPr lang="en-US" dirty="0">
                <a:solidFill>
                  <a:srgbClr val="7030A0"/>
                </a:solidFill>
                <a:latin typeface="Consolas" pitchFamily="49" charset="0"/>
                <a:cs typeface="Consolas" pitchFamily="49" charset="0"/>
              </a:rPr>
              <a:t>extra salary</a:t>
            </a:r>
            <a:r>
              <a:rPr lang="en-US" dirty="0">
                <a:latin typeface="Consolas" pitchFamily="49" charset="0"/>
                <a:cs typeface="Consolas" pitchFamily="49" charset="0"/>
              </a:rPr>
              <a:t>"] = 500;    //  500</a:t>
            </a:r>
          </a:p>
          <a:p>
            <a:r>
              <a:rPr lang="en-US" dirty="0">
                <a:latin typeface="Consolas" pitchFamily="49" charset="0"/>
                <a:cs typeface="Consolas" pitchFamily="49" charset="0"/>
              </a:rPr>
              <a:t>	</a:t>
            </a:r>
            <a:endParaRPr lang="ru-RU" dirty="0">
              <a:latin typeface="Consolas" pitchFamily="49" charset="0"/>
              <a:cs typeface="Consolas" pitchFamily="49" charset="0"/>
            </a:endParaRPr>
          </a:p>
        </p:txBody>
      </p:sp>
      <p:sp>
        <p:nvSpPr>
          <p:cNvPr id="18435" name="Title 1">
            <a:extLst>
              <a:ext uri="{FF2B5EF4-FFF2-40B4-BE49-F238E27FC236}">
                <a16:creationId xmlns:a16="http://schemas.microsoft.com/office/drawing/2014/main" id="{E651A6C7-F2C8-4961-8B1A-25705A6B229F}"/>
              </a:ext>
            </a:extLst>
          </p:cNvPr>
          <p:cNvSpPr>
            <a:spLocks noGrp="1"/>
          </p:cNvSpPr>
          <p:nvPr>
            <p:ph type="title"/>
          </p:nvPr>
        </p:nvSpPr>
        <p:spPr>
          <a:xfrm>
            <a:off x="0" y="152384"/>
            <a:ext cx="13886121" cy="525970"/>
          </a:xfrm>
        </p:spPr>
        <p:txBody>
          <a:bodyPr/>
          <a:lstStyle/>
          <a:p>
            <a:r>
              <a:rPr lang="en-US" sz="3000" dirty="0">
                <a:latin typeface="Proxima Nova Black" charset="0"/>
              </a:rPr>
              <a:t>JavaScript Objects</a:t>
            </a:r>
            <a:r>
              <a:rPr lang="uk-UA" sz="3000" dirty="0">
                <a:latin typeface="Proxima Nova Black" charset="0"/>
              </a:rPr>
              <a:t>. </a:t>
            </a:r>
            <a:r>
              <a:rPr lang="en-US" sz="3000" b="1" dirty="0">
                <a:latin typeface="Proxima Nova Black" charset="0"/>
              </a:rPr>
              <a:t>Access to properties </a:t>
            </a:r>
            <a:r>
              <a:rPr lang="en-US" sz="3000" dirty="0">
                <a:latin typeface="Proxima Nova Black" charset="0"/>
              </a:rPr>
              <a:t>by square bracket notation</a:t>
            </a:r>
            <a:br>
              <a:rPr lang="en-US" sz="3000" dirty="0">
                <a:latin typeface="Proxima Nova Black" charset="0"/>
              </a:rPr>
            </a:br>
            <a:endParaRPr lang="en-US" sz="3000" dirty="0">
              <a:solidFill>
                <a:srgbClr val="FF0000"/>
              </a:solidFill>
              <a:latin typeface="Proxima Nova Black" charset="0"/>
            </a:endParaRPr>
          </a:p>
        </p:txBody>
      </p:sp>
      <p:sp>
        <p:nvSpPr>
          <p:cNvPr id="3" name="Стрелка вправо 2"/>
          <p:cNvSpPr/>
          <p:nvPr/>
        </p:nvSpPr>
        <p:spPr>
          <a:xfrm>
            <a:off x="5092996" y="2094601"/>
            <a:ext cx="680483" cy="297712"/>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pic>
        <p:nvPicPr>
          <p:cNvPr id="2050"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314966" y="1204881"/>
            <a:ext cx="3115726" cy="207715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64711600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7" name="Content Placeholder 2">
            <a:extLst>
              <a:ext uri="{FF2B5EF4-FFF2-40B4-BE49-F238E27FC236}">
                <a16:creationId xmlns:a16="http://schemas.microsoft.com/office/drawing/2014/main" id="{2A46A0C8-8743-44F3-ADA4-31065EC466D4}"/>
              </a:ext>
            </a:extLst>
          </p:cNvPr>
          <p:cNvSpPr>
            <a:spLocks noGrp="1"/>
          </p:cNvSpPr>
          <p:nvPr>
            <p:ph type="body" sz="quarter" idx="10"/>
          </p:nvPr>
        </p:nvSpPr>
        <p:spPr>
          <a:xfrm>
            <a:off x="362858" y="1105896"/>
            <a:ext cx="11494709" cy="5635145"/>
          </a:xfrm>
        </p:spPr>
        <p:txBody>
          <a:bodyPr rtlCol="0">
            <a:noAutofit/>
          </a:bodyPr>
          <a:lstStyle/>
          <a:p>
            <a:pPr lvl="0" algn="just" eaLnBrk="0" fontAlgn="base" hangingPunct="0">
              <a:lnSpc>
                <a:spcPct val="100000"/>
              </a:lnSpc>
              <a:spcBef>
                <a:spcPct val="0"/>
              </a:spcBef>
              <a:spcAft>
                <a:spcPts val="1200"/>
              </a:spcAft>
              <a:buClrTx/>
            </a:pPr>
            <a:r>
              <a:rPr lang="en-US" sz="2400" dirty="0"/>
              <a:t>Not only primitive values but also methods can be values for object properties. The </a:t>
            </a:r>
            <a:r>
              <a:rPr lang="en-US" sz="2400" b="1" dirty="0">
                <a:solidFill>
                  <a:srgbClr val="7030A0"/>
                </a:solidFill>
              </a:rPr>
              <a:t>methods</a:t>
            </a:r>
            <a:r>
              <a:rPr lang="en-US" sz="2400" dirty="0"/>
              <a:t> of an </a:t>
            </a:r>
            <a:r>
              <a:rPr lang="en-US" sz="2400" b="1" dirty="0">
                <a:solidFill>
                  <a:srgbClr val="7030A0"/>
                </a:solidFill>
              </a:rPr>
              <a:t>object determine its behavior </a:t>
            </a:r>
            <a:r>
              <a:rPr lang="en-US" sz="2400" dirty="0"/>
              <a:t>or the </a:t>
            </a:r>
            <a:r>
              <a:rPr lang="en-US" sz="2400" b="1" dirty="0">
                <a:solidFill>
                  <a:srgbClr val="7030A0"/>
                </a:solidFill>
              </a:rPr>
              <a:t>actions</a:t>
            </a:r>
            <a:r>
              <a:rPr lang="en-US" sz="2400" dirty="0"/>
              <a:t> it performs. </a:t>
            </a:r>
            <a:r>
              <a:rPr lang="en-US" sz="2400" b="1" dirty="0">
                <a:solidFill>
                  <a:srgbClr val="7030A0"/>
                </a:solidFill>
              </a:rPr>
              <a:t>Methods are functions</a:t>
            </a:r>
            <a:r>
              <a:rPr lang="en-US" sz="2400" dirty="0"/>
              <a:t>.</a:t>
            </a:r>
          </a:p>
          <a:p>
            <a:pPr marL="1143066" lvl="4" indent="0" defTabSz="360000">
              <a:buNone/>
            </a:pPr>
            <a:r>
              <a:rPr lang="en-US" altLang="uk-UA" dirty="0">
                <a:latin typeface="Consolas" pitchFamily="49" charset="0"/>
                <a:cs typeface="Consolas" pitchFamily="49" charset="0"/>
              </a:rPr>
              <a:t>		</a:t>
            </a:r>
            <a:r>
              <a:rPr lang="en-US" dirty="0">
                <a:solidFill>
                  <a:srgbClr val="0070C0"/>
                </a:solidFill>
                <a:latin typeface="Consolas" pitchFamily="49" charset="0"/>
                <a:cs typeface="Consolas" pitchFamily="49" charset="0"/>
              </a:rPr>
              <a:t>let </a:t>
            </a:r>
            <a:r>
              <a:rPr lang="en-US" dirty="0">
                <a:solidFill>
                  <a:schemeClr val="accent4">
                    <a:lumMod val="50000"/>
                  </a:schemeClr>
                </a:solidFill>
                <a:latin typeface="Consolas" pitchFamily="49" charset="0"/>
                <a:cs typeface="Consolas" pitchFamily="49" charset="0"/>
              </a:rPr>
              <a:t>employee </a:t>
            </a:r>
            <a:r>
              <a:rPr lang="uk-UA" dirty="0">
                <a:latin typeface="Consolas" pitchFamily="49" charset="0"/>
                <a:cs typeface="Consolas" pitchFamily="49" charset="0"/>
              </a:rPr>
              <a:t>=</a:t>
            </a:r>
            <a:r>
              <a:rPr lang="uk-UA" dirty="0">
                <a:solidFill>
                  <a:schemeClr val="accent4">
                    <a:lumMod val="50000"/>
                  </a:schemeClr>
                </a:solidFill>
                <a:latin typeface="Consolas" pitchFamily="49" charset="0"/>
                <a:cs typeface="Consolas" pitchFamily="49" charset="0"/>
              </a:rPr>
              <a:t> </a:t>
            </a:r>
            <a:r>
              <a:rPr lang="en-US" dirty="0">
                <a:latin typeface="Consolas" pitchFamily="49" charset="0"/>
                <a:cs typeface="Consolas" pitchFamily="49" charset="0"/>
              </a:rPr>
              <a:t>{</a:t>
            </a:r>
          </a:p>
          <a:p>
            <a:pPr marL="1143066" lvl="4" indent="0" defTabSz="360000">
              <a:buNone/>
            </a:pPr>
            <a:r>
              <a:rPr lang="en-US" dirty="0">
                <a:latin typeface="Consolas" pitchFamily="49" charset="0"/>
                <a:cs typeface="Consolas" pitchFamily="49" charset="0"/>
              </a:rPr>
              <a:t>			</a:t>
            </a:r>
            <a:r>
              <a:rPr lang="en-US" dirty="0" err="1">
                <a:solidFill>
                  <a:srgbClr val="7030A0"/>
                </a:solidFill>
                <a:latin typeface="Consolas" pitchFamily="49" charset="0"/>
                <a:cs typeface="Consolas" pitchFamily="49" charset="0"/>
              </a:rPr>
              <a:t>firstName</a:t>
            </a:r>
            <a:r>
              <a:rPr lang="en-US" dirty="0">
                <a:latin typeface="Consolas" pitchFamily="49" charset="0"/>
                <a:cs typeface="Consolas" pitchFamily="49" charset="0"/>
              </a:rPr>
              <a:t>: </a:t>
            </a:r>
            <a:r>
              <a:rPr lang="en-US" sz="2400" dirty="0">
                <a:latin typeface="Consolas" pitchFamily="49" charset="0"/>
                <a:cs typeface="Consolas" pitchFamily="49" charset="0"/>
              </a:rPr>
              <a:t>"</a:t>
            </a:r>
            <a:r>
              <a:rPr lang="en-US" dirty="0">
                <a:latin typeface="Consolas" pitchFamily="49" charset="0"/>
                <a:cs typeface="Consolas" pitchFamily="49" charset="0"/>
              </a:rPr>
              <a:t>Peter",</a:t>
            </a:r>
            <a:br>
              <a:rPr lang="en-US" dirty="0">
                <a:latin typeface="Consolas" pitchFamily="49" charset="0"/>
                <a:cs typeface="Consolas" pitchFamily="49" charset="0"/>
              </a:rPr>
            </a:br>
            <a:r>
              <a:rPr lang="en-US" dirty="0">
                <a:latin typeface="Consolas" pitchFamily="49" charset="0"/>
                <a:cs typeface="Consolas" pitchFamily="49" charset="0"/>
              </a:rPr>
              <a:t>			</a:t>
            </a:r>
            <a:r>
              <a:rPr lang="en-US" dirty="0" err="1">
                <a:solidFill>
                  <a:srgbClr val="7030A0"/>
                </a:solidFill>
                <a:latin typeface="Consolas" pitchFamily="49" charset="0"/>
                <a:cs typeface="Consolas" pitchFamily="49" charset="0"/>
              </a:rPr>
              <a:t>lastName</a:t>
            </a:r>
            <a:r>
              <a:rPr lang="en-US" dirty="0">
                <a:latin typeface="Consolas" pitchFamily="49" charset="0"/>
                <a:cs typeface="Consolas" pitchFamily="49" charset="0"/>
              </a:rPr>
              <a:t>: "Peterson",</a:t>
            </a:r>
          </a:p>
          <a:p>
            <a:pPr marL="1143066" lvl="4" indent="0" defTabSz="360000">
              <a:buNone/>
            </a:pPr>
            <a:r>
              <a:rPr lang="en-US" dirty="0">
                <a:latin typeface="Consolas" pitchFamily="49" charset="0"/>
                <a:cs typeface="Consolas" pitchFamily="49" charset="0"/>
              </a:rPr>
              <a:t>			</a:t>
            </a:r>
            <a:r>
              <a:rPr lang="en-US" dirty="0">
                <a:solidFill>
                  <a:srgbClr val="7030A0"/>
                </a:solidFill>
                <a:latin typeface="Consolas" pitchFamily="49" charset="0"/>
                <a:cs typeface="Consolas" pitchFamily="49" charset="0"/>
              </a:rPr>
              <a:t>position</a:t>
            </a:r>
            <a:r>
              <a:rPr lang="en-US" dirty="0">
                <a:latin typeface="Consolas" pitchFamily="49" charset="0"/>
                <a:cs typeface="Consolas" pitchFamily="49" charset="0"/>
              </a:rPr>
              <a:t>: </a:t>
            </a:r>
            <a:r>
              <a:rPr lang="en-US" sz="2400" dirty="0">
                <a:latin typeface="Consolas" pitchFamily="49" charset="0"/>
                <a:cs typeface="Consolas" pitchFamily="49" charset="0"/>
              </a:rPr>
              <a:t>"</a:t>
            </a:r>
            <a:r>
              <a:rPr lang="en-US" dirty="0">
                <a:latin typeface="Consolas" pitchFamily="49" charset="0"/>
                <a:cs typeface="Consolas" pitchFamily="49" charset="0"/>
              </a:rPr>
              <a:t>developer</a:t>
            </a:r>
            <a:r>
              <a:rPr lang="en-US" sz="2400" dirty="0">
                <a:latin typeface="Consolas" pitchFamily="49" charset="0"/>
                <a:cs typeface="Consolas" pitchFamily="49" charset="0"/>
              </a:rPr>
              <a:t>"</a:t>
            </a:r>
            <a:r>
              <a:rPr lang="en-US" dirty="0">
                <a:latin typeface="Consolas" pitchFamily="49" charset="0"/>
                <a:cs typeface="Consolas" pitchFamily="49" charset="0"/>
              </a:rPr>
              <a:t>,</a:t>
            </a:r>
            <a:br>
              <a:rPr lang="en-US" dirty="0">
                <a:latin typeface="Consolas" pitchFamily="49" charset="0"/>
                <a:cs typeface="Consolas" pitchFamily="49" charset="0"/>
              </a:rPr>
            </a:br>
            <a:r>
              <a:rPr lang="en-US" dirty="0">
                <a:latin typeface="Consolas" pitchFamily="49" charset="0"/>
                <a:cs typeface="Consolas" pitchFamily="49" charset="0"/>
              </a:rPr>
              <a:t>  		</a:t>
            </a:r>
            <a:r>
              <a:rPr lang="en-US" dirty="0">
                <a:solidFill>
                  <a:srgbClr val="7030A0"/>
                </a:solidFill>
                <a:latin typeface="Consolas" pitchFamily="49" charset="0"/>
                <a:cs typeface="Consolas" pitchFamily="49" charset="0"/>
              </a:rPr>
              <a:t>experience</a:t>
            </a:r>
            <a:r>
              <a:rPr lang="en-US" dirty="0">
                <a:latin typeface="Consolas" pitchFamily="49" charset="0"/>
                <a:cs typeface="Consolas" pitchFamily="49" charset="0"/>
              </a:rPr>
              <a:t> : 4</a:t>
            </a:r>
            <a:r>
              <a:rPr lang="uk-UA" dirty="0">
                <a:latin typeface="Consolas" pitchFamily="49" charset="0"/>
                <a:cs typeface="Consolas" pitchFamily="49" charset="0"/>
              </a:rPr>
              <a:t>,</a:t>
            </a:r>
          </a:p>
          <a:p>
            <a:r>
              <a:rPr lang="uk-UA" dirty="0">
                <a:latin typeface="Consolas" pitchFamily="49" charset="0"/>
                <a:cs typeface="Consolas" pitchFamily="49" charset="0"/>
              </a:rPr>
              <a:t> 		</a:t>
            </a:r>
            <a:r>
              <a:rPr lang="en-US" dirty="0">
                <a:latin typeface="Consolas" pitchFamily="49" charset="0"/>
                <a:cs typeface="Consolas" pitchFamily="49" charset="0"/>
              </a:rPr>
              <a:t> </a:t>
            </a:r>
            <a:r>
              <a:rPr lang="uk-UA" dirty="0">
                <a:latin typeface="Consolas" pitchFamily="49" charset="0"/>
                <a:cs typeface="Consolas" pitchFamily="49" charset="0"/>
              </a:rPr>
              <a:t> </a:t>
            </a:r>
            <a:r>
              <a:rPr lang="en-US" dirty="0" err="1">
                <a:solidFill>
                  <a:srgbClr val="7030A0"/>
                </a:solidFill>
                <a:latin typeface="Consolas" pitchFamily="49" charset="0"/>
                <a:cs typeface="Consolas" pitchFamily="49" charset="0"/>
              </a:rPr>
              <a:t>fullName</a:t>
            </a:r>
            <a:r>
              <a:rPr lang="en-US" dirty="0">
                <a:latin typeface="Consolas" pitchFamily="49" charset="0"/>
                <a:cs typeface="Consolas" pitchFamily="49" charset="0"/>
              </a:rPr>
              <a:t>: </a:t>
            </a:r>
            <a:r>
              <a:rPr lang="en-US" dirty="0">
                <a:solidFill>
                  <a:srgbClr val="0070C0"/>
                </a:solidFill>
                <a:latin typeface="Consolas" pitchFamily="49" charset="0"/>
                <a:cs typeface="Consolas" pitchFamily="49" charset="0"/>
              </a:rPr>
              <a:t>function</a:t>
            </a:r>
            <a:r>
              <a:rPr lang="en-US" dirty="0">
                <a:latin typeface="Consolas" pitchFamily="49" charset="0"/>
                <a:cs typeface="Consolas" pitchFamily="49" charset="0"/>
              </a:rPr>
              <a:t>(){</a:t>
            </a:r>
          </a:p>
          <a:p>
            <a:r>
              <a:rPr lang="uk-UA" dirty="0">
                <a:latin typeface="Consolas" pitchFamily="49" charset="0"/>
                <a:cs typeface="Consolas" pitchFamily="49" charset="0"/>
              </a:rPr>
              <a:t>	  </a:t>
            </a:r>
            <a:r>
              <a:rPr lang="en-US" dirty="0">
                <a:latin typeface="Consolas" pitchFamily="49" charset="0"/>
                <a:cs typeface="Consolas" pitchFamily="49" charset="0"/>
              </a:rPr>
              <a:t>        </a:t>
            </a:r>
            <a:r>
              <a:rPr lang="en-US" dirty="0">
                <a:solidFill>
                  <a:srgbClr val="0070C0"/>
                </a:solidFill>
                <a:latin typeface="Consolas" pitchFamily="49" charset="0"/>
                <a:cs typeface="Consolas" pitchFamily="49" charset="0"/>
              </a:rPr>
              <a:t>return</a:t>
            </a:r>
            <a:r>
              <a:rPr lang="en-US" dirty="0">
                <a:latin typeface="Consolas" pitchFamily="49" charset="0"/>
                <a:cs typeface="Consolas" pitchFamily="49" charset="0"/>
              </a:rPr>
              <a:t> </a:t>
            </a:r>
            <a:r>
              <a:rPr lang="en-US" dirty="0" err="1">
                <a:solidFill>
                  <a:srgbClr val="0070C0"/>
                </a:solidFill>
                <a:latin typeface="Consolas" pitchFamily="49" charset="0"/>
                <a:cs typeface="Consolas" pitchFamily="49" charset="0"/>
              </a:rPr>
              <a:t>this</a:t>
            </a:r>
            <a:r>
              <a:rPr lang="en-US" dirty="0" err="1">
                <a:latin typeface="Consolas" pitchFamily="49" charset="0"/>
                <a:cs typeface="Consolas" pitchFamily="49" charset="0"/>
              </a:rPr>
              <a:t>.firstName</a:t>
            </a:r>
            <a:r>
              <a:rPr lang="en-US" dirty="0">
                <a:latin typeface="Consolas" pitchFamily="49" charset="0"/>
                <a:cs typeface="Consolas" pitchFamily="49" charset="0"/>
              </a:rPr>
              <a:t> + " " + </a:t>
            </a:r>
            <a:r>
              <a:rPr lang="en-US" dirty="0" err="1">
                <a:solidFill>
                  <a:srgbClr val="0070C0"/>
                </a:solidFill>
                <a:latin typeface="Consolas" pitchFamily="49" charset="0"/>
                <a:cs typeface="Consolas" pitchFamily="49" charset="0"/>
              </a:rPr>
              <a:t>this</a:t>
            </a:r>
            <a:r>
              <a:rPr lang="en-US" dirty="0" err="1">
                <a:latin typeface="Consolas" pitchFamily="49" charset="0"/>
                <a:cs typeface="Consolas" pitchFamily="49" charset="0"/>
              </a:rPr>
              <a:t>.lastName</a:t>
            </a:r>
            <a:r>
              <a:rPr lang="en-US" dirty="0">
                <a:latin typeface="Consolas" pitchFamily="49" charset="0"/>
                <a:cs typeface="Consolas" pitchFamily="49" charset="0"/>
              </a:rPr>
              <a:t>;   			</a:t>
            </a:r>
            <a:r>
              <a:rPr lang="uk-UA" dirty="0">
                <a:latin typeface="Consolas" pitchFamily="49" charset="0"/>
                <a:cs typeface="Consolas" pitchFamily="49" charset="0"/>
              </a:rPr>
              <a:t>	  </a:t>
            </a:r>
            <a:r>
              <a:rPr lang="en-US" dirty="0">
                <a:latin typeface="Consolas" pitchFamily="49" charset="0"/>
                <a:cs typeface="Consolas" pitchFamily="49" charset="0"/>
              </a:rPr>
              <a:t>}</a:t>
            </a:r>
            <a:endParaRPr lang="uk-UA" dirty="0">
              <a:latin typeface="Consolas" pitchFamily="49" charset="0"/>
              <a:cs typeface="Consolas" pitchFamily="49" charset="0"/>
            </a:endParaRPr>
          </a:p>
          <a:p>
            <a:r>
              <a:rPr lang="uk-UA" dirty="0">
                <a:latin typeface="Consolas" pitchFamily="49" charset="0"/>
                <a:cs typeface="Consolas" pitchFamily="49" charset="0"/>
              </a:rPr>
              <a:t>		</a:t>
            </a:r>
            <a:r>
              <a:rPr lang="en-US" dirty="0">
                <a:latin typeface="Consolas" pitchFamily="49" charset="0"/>
                <a:cs typeface="Consolas" pitchFamily="49" charset="0"/>
              </a:rPr>
              <a:t>}</a:t>
            </a:r>
          </a:p>
          <a:p>
            <a:r>
              <a:rPr lang="en-US" dirty="0">
                <a:latin typeface="Consolas" pitchFamily="49" charset="0"/>
                <a:cs typeface="Consolas" pitchFamily="49" charset="0"/>
              </a:rPr>
              <a:t>		</a:t>
            </a:r>
            <a:r>
              <a:rPr lang="en-US" dirty="0" err="1">
                <a:solidFill>
                  <a:schemeClr val="accent4">
                    <a:lumMod val="50000"/>
                  </a:schemeClr>
                </a:solidFill>
                <a:latin typeface="Consolas" pitchFamily="49" charset="0"/>
                <a:cs typeface="Consolas" pitchFamily="49" charset="0"/>
              </a:rPr>
              <a:t>employee.</a:t>
            </a:r>
            <a:r>
              <a:rPr lang="en-US" dirty="0" err="1">
                <a:solidFill>
                  <a:srgbClr val="7030A0"/>
                </a:solidFill>
                <a:latin typeface="Consolas" pitchFamily="49" charset="0"/>
                <a:cs typeface="Consolas" pitchFamily="49" charset="0"/>
              </a:rPr>
              <a:t>fullName</a:t>
            </a:r>
            <a:r>
              <a:rPr lang="en-US" dirty="0">
                <a:solidFill>
                  <a:srgbClr val="7030A0"/>
                </a:solidFill>
                <a:latin typeface="Consolas" pitchFamily="49" charset="0"/>
                <a:cs typeface="Consolas" pitchFamily="49" charset="0"/>
              </a:rPr>
              <a:t>();   </a:t>
            </a:r>
            <a:r>
              <a:rPr lang="en-US" dirty="0">
                <a:latin typeface="Consolas" pitchFamily="49" charset="0"/>
                <a:cs typeface="Consolas" pitchFamily="49" charset="0"/>
              </a:rPr>
              <a:t>// Peter Peterson</a:t>
            </a:r>
            <a:endParaRPr lang="ru-RU" dirty="0">
              <a:latin typeface="Consolas" pitchFamily="49" charset="0"/>
              <a:cs typeface="Consolas" pitchFamily="49" charset="0"/>
            </a:endParaRPr>
          </a:p>
        </p:txBody>
      </p:sp>
      <p:sp>
        <p:nvSpPr>
          <p:cNvPr id="18435" name="Title 1">
            <a:extLst>
              <a:ext uri="{FF2B5EF4-FFF2-40B4-BE49-F238E27FC236}">
                <a16:creationId xmlns:a16="http://schemas.microsoft.com/office/drawing/2014/main" id="{E651A6C7-F2C8-4961-8B1A-25705A6B229F}"/>
              </a:ext>
            </a:extLst>
          </p:cNvPr>
          <p:cNvSpPr>
            <a:spLocks noGrp="1"/>
          </p:cNvSpPr>
          <p:nvPr>
            <p:ph type="title"/>
          </p:nvPr>
        </p:nvSpPr>
        <p:spPr/>
        <p:txBody>
          <a:bodyPr/>
          <a:lstStyle/>
          <a:p>
            <a:r>
              <a:rPr lang="en-US" sz="3600" dirty="0">
                <a:latin typeface="Proxima Nova Black" charset="0"/>
              </a:rPr>
              <a:t>JavaScript Objects</a:t>
            </a:r>
            <a:r>
              <a:rPr lang="uk-UA" sz="3600" dirty="0">
                <a:latin typeface="Proxima Nova Black" charset="0"/>
              </a:rPr>
              <a:t>. </a:t>
            </a:r>
            <a:r>
              <a:rPr lang="en-US" sz="3600" b="1" dirty="0">
                <a:latin typeface="Proxima Nova Black" charset="0"/>
              </a:rPr>
              <a:t>Methods</a:t>
            </a:r>
            <a:br>
              <a:rPr lang="en-US" sz="3600" b="1" dirty="0"/>
            </a:br>
            <a:r>
              <a:rPr lang="en-US" sz="3600" b="1" dirty="0">
                <a:latin typeface="Proxima Nova Black" charset="0"/>
              </a:rPr>
              <a:t> </a:t>
            </a:r>
            <a:endParaRPr lang="en-US" sz="3600" dirty="0">
              <a:latin typeface="Proxima Nova Black" charset="0"/>
            </a:endParaRPr>
          </a:p>
        </p:txBody>
      </p:sp>
    </p:spTree>
    <p:extLst>
      <p:ext uri="{BB962C8B-B14F-4D97-AF65-F5344CB8AC3E}">
        <p14:creationId xmlns:p14="http://schemas.microsoft.com/office/powerpoint/2010/main" val="98011804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7" name="Content Placeholder 2">
            <a:extLst>
              <a:ext uri="{FF2B5EF4-FFF2-40B4-BE49-F238E27FC236}">
                <a16:creationId xmlns:a16="http://schemas.microsoft.com/office/drawing/2014/main" id="{2A46A0C8-8743-44F3-ADA4-31065EC466D4}"/>
              </a:ext>
            </a:extLst>
          </p:cNvPr>
          <p:cNvSpPr>
            <a:spLocks noGrp="1"/>
          </p:cNvSpPr>
          <p:nvPr>
            <p:ph type="body" sz="quarter" idx="10"/>
          </p:nvPr>
        </p:nvSpPr>
        <p:spPr>
          <a:xfrm>
            <a:off x="341593" y="850698"/>
            <a:ext cx="11494709" cy="5954137"/>
          </a:xfrm>
        </p:spPr>
        <p:txBody>
          <a:bodyPr rtlCol="0">
            <a:noAutofit/>
          </a:bodyPr>
          <a:lstStyle/>
          <a:p>
            <a:r>
              <a:rPr lang="en-US" dirty="0"/>
              <a:t>The JavaScript </a:t>
            </a:r>
            <a:r>
              <a:rPr lang="en-US" b="1" dirty="0">
                <a:solidFill>
                  <a:srgbClr val="7030A0"/>
                </a:solidFill>
              </a:rPr>
              <a:t>this</a:t>
            </a:r>
            <a:r>
              <a:rPr lang="en-US" dirty="0"/>
              <a:t> keyword refers to the object it belongs to. The behavior of the keyword </a:t>
            </a:r>
            <a:r>
              <a:rPr lang="en-US" b="1" dirty="0">
                <a:solidFill>
                  <a:srgbClr val="7030A0"/>
                </a:solidFill>
              </a:rPr>
              <a:t>this</a:t>
            </a:r>
            <a:r>
              <a:rPr lang="en-US" dirty="0"/>
              <a:t> depends on the context in which it is used</a:t>
            </a:r>
            <a:r>
              <a:rPr lang="uk-UA" dirty="0"/>
              <a:t>.</a:t>
            </a:r>
            <a:endParaRPr lang="en-US" dirty="0"/>
          </a:p>
          <a:p>
            <a:pPr marL="457200" indent="-457200">
              <a:buClr>
                <a:schemeClr val="tx1"/>
              </a:buClr>
              <a:buFont typeface="+mj-lt"/>
              <a:buAutoNum type="arabicParenR"/>
            </a:pPr>
            <a:r>
              <a:rPr lang="en-US" b="1" dirty="0">
                <a:solidFill>
                  <a:srgbClr val="7030A0"/>
                </a:solidFill>
              </a:rPr>
              <a:t>In a method</a:t>
            </a:r>
            <a:r>
              <a:rPr lang="en-US" dirty="0"/>
              <a:t>, this refers to the </a:t>
            </a:r>
            <a:r>
              <a:rPr lang="en-US" b="1" dirty="0">
                <a:solidFill>
                  <a:srgbClr val="7030A0"/>
                </a:solidFill>
              </a:rPr>
              <a:t>owner object</a:t>
            </a:r>
            <a:r>
              <a:rPr lang="en-US" dirty="0"/>
              <a:t>. </a:t>
            </a:r>
          </a:p>
          <a:p>
            <a:pPr marL="457200" indent="-457200">
              <a:buClr>
                <a:schemeClr val="tx1"/>
              </a:buClr>
              <a:buFont typeface="+mj-lt"/>
              <a:buAutoNum type="arabicParenR"/>
            </a:pPr>
            <a:r>
              <a:rPr lang="en-US" b="1" dirty="0">
                <a:solidFill>
                  <a:srgbClr val="7030A0"/>
                </a:solidFill>
              </a:rPr>
              <a:t>Alone</a:t>
            </a:r>
            <a:r>
              <a:rPr lang="en-US" dirty="0"/>
              <a:t>, this refers to the </a:t>
            </a:r>
            <a:r>
              <a:rPr lang="en-US" b="1" dirty="0">
                <a:solidFill>
                  <a:srgbClr val="7030A0"/>
                </a:solidFill>
              </a:rPr>
              <a:t>global object</a:t>
            </a:r>
            <a:r>
              <a:rPr lang="en-US" dirty="0"/>
              <a:t>. </a:t>
            </a:r>
          </a:p>
          <a:p>
            <a:pPr marL="457200" indent="-457200">
              <a:buClr>
                <a:schemeClr val="tx1"/>
              </a:buClr>
              <a:buFont typeface="+mj-lt"/>
              <a:buAutoNum type="arabicParenR"/>
            </a:pPr>
            <a:r>
              <a:rPr lang="en-US" b="1" dirty="0">
                <a:solidFill>
                  <a:srgbClr val="7030A0"/>
                </a:solidFill>
              </a:rPr>
              <a:t>In a function</a:t>
            </a:r>
            <a:r>
              <a:rPr lang="en-US" dirty="0"/>
              <a:t>, this refers to the </a:t>
            </a:r>
            <a:r>
              <a:rPr lang="en-US" b="1" dirty="0">
                <a:solidFill>
                  <a:srgbClr val="7030A0"/>
                </a:solidFill>
              </a:rPr>
              <a:t>global object</a:t>
            </a:r>
            <a:r>
              <a:rPr lang="en-US" dirty="0"/>
              <a:t>. </a:t>
            </a:r>
          </a:p>
          <a:p>
            <a:pPr marL="457200" indent="-457200">
              <a:buClr>
                <a:schemeClr val="tx1"/>
              </a:buClr>
              <a:buFont typeface="+mj-lt"/>
              <a:buAutoNum type="arabicParenR"/>
            </a:pPr>
            <a:r>
              <a:rPr lang="en-US" b="1" dirty="0">
                <a:solidFill>
                  <a:srgbClr val="7030A0"/>
                </a:solidFill>
              </a:rPr>
              <a:t>In a function</a:t>
            </a:r>
            <a:r>
              <a:rPr lang="en-US" dirty="0"/>
              <a:t>, </a:t>
            </a:r>
            <a:r>
              <a:rPr lang="en-US" b="1" dirty="0">
                <a:solidFill>
                  <a:srgbClr val="7030A0"/>
                </a:solidFill>
              </a:rPr>
              <a:t>in</a:t>
            </a:r>
            <a:r>
              <a:rPr lang="en-US" dirty="0">
                <a:solidFill>
                  <a:srgbClr val="7030A0"/>
                </a:solidFill>
              </a:rPr>
              <a:t> </a:t>
            </a:r>
            <a:r>
              <a:rPr lang="en-US" b="1" dirty="0">
                <a:solidFill>
                  <a:srgbClr val="7030A0"/>
                </a:solidFill>
              </a:rPr>
              <a:t>strict mode</a:t>
            </a:r>
            <a:r>
              <a:rPr lang="en-US" dirty="0"/>
              <a:t>, this is </a:t>
            </a:r>
            <a:r>
              <a:rPr lang="en-US" b="1" dirty="0">
                <a:solidFill>
                  <a:srgbClr val="7030A0"/>
                </a:solidFill>
              </a:rPr>
              <a:t>undefined</a:t>
            </a:r>
            <a:r>
              <a:rPr lang="en-US" dirty="0"/>
              <a:t>. </a:t>
            </a:r>
          </a:p>
          <a:p>
            <a:pPr marL="457200" indent="-457200">
              <a:buClr>
                <a:schemeClr val="tx1"/>
              </a:buClr>
              <a:buFont typeface="+mj-lt"/>
              <a:buAutoNum type="arabicParenR"/>
            </a:pPr>
            <a:r>
              <a:rPr lang="en-US" b="1" dirty="0">
                <a:solidFill>
                  <a:srgbClr val="7030A0"/>
                </a:solidFill>
              </a:rPr>
              <a:t>In an event</a:t>
            </a:r>
            <a:r>
              <a:rPr lang="en-US" dirty="0"/>
              <a:t>, this refers to the </a:t>
            </a:r>
            <a:r>
              <a:rPr lang="en-US" b="1" dirty="0">
                <a:solidFill>
                  <a:srgbClr val="7030A0"/>
                </a:solidFill>
              </a:rPr>
              <a:t>element</a:t>
            </a:r>
            <a:r>
              <a:rPr lang="en-US" dirty="0">
                <a:solidFill>
                  <a:srgbClr val="7030A0"/>
                </a:solidFill>
              </a:rPr>
              <a:t> </a:t>
            </a:r>
            <a:r>
              <a:rPr lang="en-US" dirty="0"/>
              <a:t>that received the event.</a:t>
            </a:r>
          </a:p>
          <a:p>
            <a:pPr>
              <a:buClr>
                <a:schemeClr val="tx1"/>
              </a:buClr>
            </a:pPr>
            <a:r>
              <a:rPr lang="en-US" sz="2000" dirty="0">
                <a:cs typeface="Consolas" pitchFamily="49" charset="0"/>
              </a:rPr>
              <a:t>    </a:t>
            </a:r>
            <a:r>
              <a:rPr lang="en-US" dirty="0">
                <a:cs typeface="Consolas" pitchFamily="49" charset="0"/>
              </a:rPr>
              <a:t>1)  </a:t>
            </a:r>
            <a:r>
              <a:rPr lang="en-US" b="1" dirty="0">
                <a:solidFill>
                  <a:srgbClr val="7030A0"/>
                </a:solidFill>
              </a:rPr>
              <a:t>this in a method</a:t>
            </a:r>
          </a:p>
          <a:p>
            <a:pPr marL="1143066" lvl="4" indent="0" defTabSz="360000">
              <a:buNone/>
            </a:pPr>
            <a:r>
              <a:rPr lang="en-US" sz="2000" dirty="0">
                <a:solidFill>
                  <a:srgbClr val="0070C0"/>
                </a:solidFill>
                <a:latin typeface="Consolas" pitchFamily="49" charset="0"/>
                <a:cs typeface="Consolas" pitchFamily="49" charset="0"/>
              </a:rPr>
              <a:t>let </a:t>
            </a:r>
            <a:r>
              <a:rPr lang="en-US" sz="2000" dirty="0">
                <a:solidFill>
                  <a:schemeClr val="accent4">
                    <a:lumMod val="50000"/>
                  </a:schemeClr>
                </a:solidFill>
                <a:latin typeface="Consolas" pitchFamily="49" charset="0"/>
                <a:cs typeface="Consolas" pitchFamily="49" charset="0"/>
              </a:rPr>
              <a:t>employee</a:t>
            </a:r>
            <a:r>
              <a:rPr lang="uk-UA" sz="2000" dirty="0">
                <a:solidFill>
                  <a:schemeClr val="accent4">
                    <a:lumMod val="50000"/>
                  </a:schemeClr>
                </a:solidFill>
                <a:latin typeface="Consolas" pitchFamily="49" charset="0"/>
                <a:cs typeface="Consolas" pitchFamily="49" charset="0"/>
              </a:rPr>
              <a:t> </a:t>
            </a:r>
            <a:r>
              <a:rPr lang="uk-UA" sz="2000" dirty="0">
                <a:latin typeface="Consolas" pitchFamily="49" charset="0"/>
                <a:cs typeface="Consolas" pitchFamily="49" charset="0"/>
              </a:rPr>
              <a:t>=</a:t>
            </a:r>
            <a:r>
              <a:rPr lang="en-US" sz="2000" dirty="0">
                <a:solidFill>
                  <a:schemeClr val="accent4">
                    <a:lumMod val="50000"/>
                  </a:schemeClr>
                </a:solidFill>
                <a:latin typeface="Consolas" pitchFamily="49" charset="0"/>
                <a:cs typeface="Consolas" pitchFamily="49" charset="0"/>
              </a:rPr>
              <a:t> </a:t>
            </a:r>
            <a:r>
              <a:rPr lang="en-US" sz="2000" dirty="0">
                <a:latin typeface="Consolas" pitchFamily="49" charset="0"/>
                <a:cs typeface="Consolas" pitchFamily="49" charset="0"/>
              </a:rPr>
              <a:t>{</a:t>
            </a:r>
          </a:p>
          <a:p>
            <a:pPr marL="1143066" lvl="4" indent="0" defTabSz="360000">
              <a:buNone/>
            </a:pPr>
            <a:r>
              <a:rPr lang="en-US" sz="2000" dirty="0">
                <a:latin typeface="Consolas" pitchFamily="49" charset="0"/>
                <a:cs typeface="Consolas" pitchFamily="49" charset="0"/>
              </a:rPr>
              <a:t>		</a:t>
            </a:r>
            <a:r>
              <a:rPr lang="en-US" sz="2000" dirty="0" err="1">
                <a:solidFill>
                  <a:srgbClr val="7030A0"/>
                </a:solidFill>
                <a:latin typeface="Consolas" pitchFamily="49" charset="0"/>
                <a:cs typeface="Consolas" pitchFamily="49" charset="0"/>
              </a:rPr>
              <a:t>firstName</a:t>
            </a:r>
            <a:r>
              <a:rPr lang="en-US" sz="2000" dirty="0">
                <a:latin typeface="Consolas" pitchFamily="49" charset="0"/>
                <a:cs typeface="Consolas" pitchFamily="49" charset="0"/>
              </a:rPr>
              <a:t>: "Peter",</a:t>
            </a:r>
            <a:br>
              <a:rPr lang="en-US" sz="2000" dirty="0">
                <a:latin typeface="Consolas" pitchFamily="49" charset="0"/>
                <a:cs typeface="Consolas" pitchFamily="49" charset="0"/>
              </a:rPr>
            </a:br>
            <a:r>
              <a:rPr lang="en-US" sz="2000" dirty="0">
                <a:latin typeface="Consolas" pitchFamily="49" charset="0"/>
                <a:cs typeface="Consolas" pitchFamily="49" charset="0"/>
              </a:rPr>
              <a:t>		</a:t>
            </a:r>
            <a:r>
              <a:rPr lang="en-US" sz="2000" dirty="0" err="1">
                <a:solidFill>
                  <a:srgbClr val="7030A0"/>
                </a:solidFill>
                <a:latin typeface="Consolas" pitchFamily="49" charset="0"/>
                <a:cs typeface="Consolas" pitchFamily="49" charset="0"/>
              </a:rPr>
              <a:t>lastName</a:t>
            </a:r>
            <a:r>
              <a:rPr lang="en-US" sz="2000" dirty="0">
                <a:latin typeface="Consolas" pitchFamily="49" charset="0"/>
                <a:cs typeface="Consolas" pitchFamily="49" charset="0"/>
              </a:rPr>
              <a:t>: "Peterson",</a:t>
            </a:r>
          </a:p>
          <a:p>
            <a:pPr marL="1143066" lvl="4" indent="0" defTabSz="360000">
              <a:buNone/>
            </a:pPr>
            <a:r>
              <a:rPr lang="en-US" sz="2000" dirty="0">
                <a:latin typeface="Consolas" pitchFamily="49" charset="0"/>
                <a:cs typeface="Consolas" pitchFamily="49" charset="0"/>
              </a:rPr>
              <a:t>		</a:t>
            </a:r>
            <a:r>
              <a:rPr lang="en-US" sz="2000" dirty="0" err="1">
                <a:solidFill>
                  <a:srgbClr val="7030A0"/>
                </a:solidFill>
                <a:latin typeface="Consolas" pitchFamily="49" charset="0"/>
                <a:cs typeface="Consolas" pitchFamily="49" charset="0"/>
              </a:rPr>
              <a:t>fullName</a:t>
            </a:r>
            <a:r>
              <a:rPr lang="en-US" sz="2000" dirty="0">
                <a:latin typeface="Consolas" pitchFamily="49" charset="0"/>
                <a:cs typeface="Consolas" pitchFamily="49" charset="0"/>
              </a:rPr>
              <a:t>: </a:t>
            </a:r>
            <a:r>
              <a:rPr lang="en-US" sz="2000" dirty="0">
                <a:solidFill>
                  <a:srgbClr val="0070C0"/>
                </a:solidFill>
                <a:latin typeface="Consolas" pitchFamily="49" charset="0"/>
                <a:cs typeface="Consolas" pitchFamily="49" charset="0"/>
              </a:rPr>
              <a:t>function</a:t>
            </a:r>
            <a:r>
              <a:rPr lang="en-US" sz="2000" dirty="0">
                <a:latin typeface="Consolas" pitchFamily="49" charset="0"/>
                <a:cs typeface="Consolas" pitchFamily="49" charset="0"/>
              </a:rPr>
              <a:t>(){</a:t>
            </a:r>
          </a:p>
          <a:p>
            <a:r>
              <a:rPr lang="uk-UA" sz="2000" dirty="0">
                <a:latin typeface="Consolas" pitchFamily="49" charset="0"/>
                <a:cs typeface="Consolas" pitchFamily="49" charset="0"/>
              </a:rPr>
              <a:t>	  </a:t>
            </a:r>
            <a:r>
              <a:rPr lang="en-US" sz="2000" dirty="0">
                <a:latin typeface="Consolas" pitchFamily="49" charset="0"/>
                <a:cs typeface="Consolas" pitchFamily="49" charset="0"/>
              </a:rPr>
              <a:t>        </a:t>
            </a:r>
            <a:r>
              <a:rPr lang="en-US" sz="2000" dirty="0">
                <a:solidFill>
                  <a:srgbClr val="0070C0"/>
                </a:solidFill>
                <a:latin typeface="Consolas" pitchFamily="49" charset="0"/>
                <a:cs typeface="Consolas" pitchFamily="49" charset="0"/>
              </a:rPr>
              <a:t>return</a:t>
            </a:r>
            <a:r>
              <a:rPr lang="en-US" sz="2000" dirty="0">
                <a:latin typeface="Consolas" pitchFamily="49" charset="0"/>
                <a:cs typeface="Consolas" pitchFamily="49" charset="0"/>
              </a:rPr>
              <a:t> </a:t>
            </a:r>
            <a:r>
              <a:rPr lang="en-US" sz="2000" b="1" dirty="0" err="1">
                <a:solidFill>
                  <a:srgbClr val="FF0000"/>
                </a:solidFill>
                <a:latin typeface="Consolas" pitchFamily="49" charset="0"/>
                <a:cs typeface="Consolas" pitchFamily="49" charset="0"/>
              </a:rPr>
              <a:t>this</a:t>
            </a:r>
            <a:r>
              <a:rPr lang="en-US" sz="2000" dirty="0" err="1">
                <a:latin typeface="Consolas" pitchFamily="49" charset="0"/>
                <a:cs typeface="Consolas" pitchFamily="49" charset="0"/>
              </a:rPr>
              <a:t>.firstName</a:t>
            </a:r>
            <a:r>
              <a:rPr lang="en-US" sz="2000" dirty="0">
                <a:latin typeface="Consolas" pitchFamily="49" charset="0"/>
                <a:cs typeface="Consolas" pitchFamily="49" charset="0"/>
              </a:rPr>
              <a:t> + " " + </a:t>
            </a:r>
            <a:r>
              <a:rPr lang="en-US" sz="2000" b="1" dirty="0" err="1">
                <a:solidFill>
                  <a:srgbClr val="FF0000"/>
                </a:solidFill>
                <a:latin typeface="Consolas" pitchFamily="49" charset="0"/>
                <a:cs typeface="Consolas" pitchFamily="49" charset="0"/>
              </a:rPr>
              <a:t>this</a:t>
            </a:r>
            <a:r>
              <a:rPr lang="en-US" sz="2000" dirty="0" err="1">
                <a:latin typeface="Consolas" pitchFamily="49" charset="0"/>
                <a:cs typeface="Consolas" pitchFamily="49" charset="0"/>
              </a:rPr>
              <a:t>.lastName</a:t>
            </a:r>
            <a:r>
              <a:rPr lang="en-US" sz="2000" dirty="0">
                <a:latin typeface="Consolas" pitchFamily="49" charset="0"/>
                <a:cs typeface="Consolas" pitchFamily="49" charset="0"/>
              </a:rPr>
              <a:t>;   			</a:t>
            </a:r>
            <a:r>
              <a:rPr lang="uk-UA" sz="2000" dirty="0">
                <a:latin typeface="Consolas" pitchFamily="49" charset="0"/>
                <a:cs typeface="Consolas" pitchFamily="49" charset="0"/>
              </a:rPr>
              <a:t>	  </a:t>
            </a:r>
            <a:r>
              <a:rPr lang="en-US" sz="2000" dirty="0">
                <a:latin typeface="Consolas" pitchFamily="49" charset="0"/>
                <a:cs typeface="Consolas" pitchFamily="49" charset="0"/>
              </a:rPr>
              <a:t>	}</a:t>
            </a:r>
            <a:endParaRPr lang="uk-UA" sz="2000" dirty="0">
              <a:latin typeface="Consolas" pitchFamily="49" charset="0"/>
              <a:cs typeface="Consolas" pitchFamily="49" charset="0"/>
            </a:endParaRPr>
          </a:p>
          <a:p>
            <a:r>
              <a:rPr lang="uk-UA" sz="2000" dirty="0">
                <a:latin typeface="Consolas" pitchFamily="49" charset="0"/>
                <a:cs typeface="Consolas" pitchFamily="49" charset="0"/>
              </a:rPr>
              <a:t>	</a:t>
            </a:r>
            <a:r>
              <a:rPr lang="en-US" sz="2000" dirty="0">
                <a:latin typeface="Consolas" pitchFamily="49" charset="0"/>
                <a:cs typeface="Consolas" pitchFamily="49" charset="0"/>
              </a:rPr>
              <a:t>  }</a:t>
            </a:r>
          </a:p>
          <a:p>
            <a:r>
              <a:rPr lang="en-US" sz="2000" dirty="0">
                <a:latin typeface="Consolas" pitchFamily="49" charset="0"/>
                <a:cs typeface="Consolas" pitchFamily="49" charset="0"/>
              </a:rPr>
              <a:t>		</a:t>
            </a:r>
            <a:r>
              <a:rPr lang="en-US" sz="2000" dirty="0" err="1">
                <a:solidFill>
                  <a:schemeClr val="accent4">
                    <a:lumMod val="50000"/>
                  </a:schemeClr>
                </a:solidFill>
                <a:latin typeface="Consolas" pitchFamily="49" charset="0"/>
                <a:cs typeface="Consolas" pitchFamily="49" charset="0"/>
              </a:rPr>
              <a:t>employee.</a:t>
            </a:r>
            <a:r>
              <a:rPr lang="en-US" sz="2000" dirty="0" err="1">
                <a:solidFill>
                  <a:srgbClr val="7030A0"/>
                </a:solidFill>
                <a:latin typeface="Consolas" pitchFamily="49" charset="0"/>
                <a:cs typeface="Consolas" pitchFamily="49" charset="0"/>
              </a:rPr>
              <a:t>fullName</a:t>
            </a:r>
            <a:r>
              <a:rPr lang="en-US" sz="2000" dirty="0">
                <a:solidFill>
                  <a:srgbClr val="7030A0"/>
                </a:solidFill>
                <a:latin typeface="Consolas" pitchFamily="49" charset="0"/>
                <a:cs typeface="Consolas" pitchFamily="49" charset="0"/>
              </a:rPr>
              <a:t>();   </a:t>
            </a:r>
            <a:r>
              <a:rPr lang="en-US" sz="2000" dirty="0">
                <a:latin typeface="Consolas" pitchFamily="49" charset="0"/>
                <a:cs typeface="Consolas" pitchFamily="49" charset="0"/>
              </a:rPr>
              <a:t>// Peter Peterson</a:t>
            </a:r>
            <a:endParaRPr lang="ru-RU" sz="2000" dirty="0">
              <a:latin typeface="Consolas" pitchFamily="49" charset="0"/>
              <a:cs typeface="Consolas" pitchFamily="49" charset="0"/>
            </a:endParaRPr>
          </a:p>
          <a:p>
            <a:pPr>
              <a:buClr>
                <a:schemeClr val="tx1"/>
              </a:buClr>
            </a:pPr>
            <a:endParaRPr lang="en-US" dirty="0"/>
          </a:p>
          <a:p>
            <a:pPr>
              <a:buClr>
                <a:schemeClr val="tx1"/>
              </a:buClr>
            </a:pPr>
            <a:endParaRPr lang="en-US" dirty="0"/>
          </a:p>
        </p:txBody>
      </p:sp>
      <p:sp>
        <p:nvSpPr>
          <p:cNvPr id="18435" name="Title 1">
            <a:extLst>
              <a:ext uri="{FF2B5EF4-FFF2-40B4-BE49-F238E27FC236}">
                <a16:creationId xmlns:a16="http://schemas.microsoft.com/office/drawing/2014/main" id="{E651A6C7-F2C8-4961-8B1A-25705A6B229F}"/>
              </a:ext>
            </a:extLst>
          </p:cNvPr>
          <p:cNvSpPr>
            <a:spLocks noGrp="1"/>
          </p:cNvSpPr>
          <p:nvPr>
            <p:ph type="title"/>
          </p:nvPr>
        </p:nvSpPr>
        <p:spPr>
          <a:xfrm>
            <a:off x="362859" y="120485"/>
            <a:ext cx="11565619" cy="552616"/>
          </a:xfrm>
        </p:spPr>
        <p:txBody>
          <a:bodyPr/>
          <a:lstStyle/>
          <a:p>
            <a:r>
              <a:rPr lang="en-US" b="1" dirty="0">
                <a:solidFill>
                  <a:srgbClr val="7030A0"/>
                </a:solidFill>
                <a:latin typeface="Proxima Nova Black" charset="0"/>
              </a:rPr>
              <a:t>this</a:t>
            </a:r>
            <a:r>
              <a:rPr lang="en-US" b="1" dirty="0">
                <a:latin typeface="Proxima Nova Black" charset="0"/>
              </a:rPr>
              <a:t> keyword</a:t>
            </a:r>
            <a:br>
              <a:rPr lang="en-US" b="1" dirty="0">
                <a:latin typeface="Proxima Nova Black" charset="0"/>
              </a:rPr>
            </a:br>
            <a:endParaRPr lang="en-US" b="1" dirty="0">
              <a:latin typeface="Proxima Nova Black" charset="0"/>
            </a:endParaRPr>
          </a:p>
        </p:txBody>
      </p:sp>
    </p:spTree>
    <p:extLst>
      <p:ext uri="{BB962C8B-B14F-4D97-AF65-F5344CB8AC3E}">
        <p14:creationId xmlns:p14="http://schemas.microsoft.com/office/powerpoint/2010/main" val="244951602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7" name="Content Placeholder 2">
            <a:extLst>
              <a:ext uri="{FF2B5EF4-FFF2-40B4-BE49-F238E27FC236}">
                <a16:creationId xmlns:a16="http://schemas.microsoft.com/office/drawing/2014/main" id="{2A46A0C8-8743-44F3-ADA4-31065EC466D4}"/>
              </a:ext>
            </a:extLst>
          </p:cNvPr>
          <p:cNvSpPr>
            <a:spLocks noGrp="1"/>
          </p:cNvSpPr>
          <p:nvPr>
            <p:ph type="body" sz="quarter" idx="10"/>
          </p:nvPr>
        </p:nvSpPr>
        <p:spPr>
          <a:xfrm>
            <a:off x="341593" y="1190954"/>
            <a:ext cx="11494709" cy="5667045"/>
          </a:xfrm>
        </p:spPr>
        <p:txBody>
          <a:bodyPr rtlCol="0">
            <a:noAutofit/>
          </a:bodyPr>
          <a:lstStyle/>
          <a:p>
            <a:pPr>
              <a:buClr>
                <a:schemeClr val="tx1"/>
              </a:buClr>
            </a:pPr>
            <a:r>
              <a:rPr lang="en-US" dirty="0"/>
              <a:t>2)  </a:t>
            </a:r>
            <a:r>
              <a:rPr lang="en-US" b="1" dirty="0">
                <a:solidFill>
                  <a:srgbClr val="7030A0"/>
                </a:solidFill>
              </a:rPr>
              <a:t>this alone</a:t>
            </a:r>
          </a:p>
          <a:p>
            <a:pPr>
              <a:buClr>
                <a:schemeClr val="tx1"/>
              </a:buClr>
            </a:pPr>
            <a:r>
              <a:rPr lang="en-US" b="1" dirty="0">
                <a:solidFill>
                  <a:srgbClr val="7030A0"/>
                </a:solidFill>
              </a:rPr>
              <a:t>	</a:t>
            </a:r>
            <a:r>
              <a:rPr lang="en-US" sz="2000" dirty="0">
                <a:solidFill>
                  <a:srgbClr val="0070C0"/>
                </a:solidFill>
                <a:latin typeface="Consolas" pitchFamily="49" charset="0"/>
                <a:cs typeface="Consolas" pitchFamily="49" charset="0"/>
              </a:rPr>
              <a:t>let </a:t>
            </a:r>
            <a:r>
              <a:rPr lang="en-US" sz="2000" dirty="0">
                <a:latin typeface="Consolas" pitchFamily="49" charset="0"/>
                <a:cs typeface="Consolas" pitchFamily="49" charset="0"/>
              </a:rPr>
              <a:t>a = </a:t>
            </a:r>
            <a:r>
              <a:rPr lang="en-US" sz="2000" dirty="0">
                <a:solidFill>
                  <a:srgbClr val="0070C0"/>
                </a:solidFill>
                <a:latin typeface="Consolas" pitchFamily="49" charset="0"/>
                <a:cs typeface="Consolas" pitchFamily="49" charset="0"/>
              </a:rPr>
              <a:t>this</a:t>
            </a:r>
            <a:r>
              <a:rPr lang="en-US" sz="2000" dirty="0">
                <a:latin typeface="Consolas" pitchFamily="49" charset="0"/>
                <a:cs typeface="Consolas" pitchFamily="49" charset="0"/>
              </a:rPr>
              <a:t>;</a:t>
            </a:r>
          </a:p>
          <a:p>
            <a:pPr>
              <a:buClr>
                <a:schemeClr val="tx1"/>
              </a:buClr>
            </a:pPr>
            <a:r>
              <a:rPr lang="en-US" sz="2000" b="1" dirty="0">
                <a:solidFill>
                  <a:srgbClr val="7030A0"/>
                </a:solidFill>
                <a:latin typeface="Consolas" pitchFamily="49" charset="0"/>
                <a:cs typeface="Consolas" pitchFamily="49" charset="0"/>
              </a:rPr>
              <a:t>	</a:t>
            </a:r>
            <a:r>
              <a:rPr lang="en-US" sz="2000" dirty="0">
                <a:solidFill>
                  <a:srgbClr val="0070C0"/>
                </a:solidFill>
                <a:latin typeface="Consolas" pitchFamily="49" charset="0"/>
                <a:cs typeface="Consolas" pitchFamily="49" charset="0"/>
              </a:rPr>
              <a:t>console.log</a:t>
            </a:r>
            <a:r>
              <a:rPr lang="en-US" sz="2000" dirty="0">
                <a:latin typeface="Consolas" pitchFamily="49" charset="0"/>
                <a:cs typeface="Consolas" pitchFamily="49" charset="0"/>
              </a:rPr>
              <a:t>(a);  </a:t>
            </a:r>
            <a:r>
              <a:rPr lang="en-US" sz="2000" dirty="0">
                <a:solidFill>
                  <a:schemeClr val="bg1">
                    <a:lumMod val="50000"/>
                  </a:schemeClr>
                </a:solidFill>
                <a:latin typeface="Consolas" pitchFamily="49" charset="0"/>
                <a:cs typeface="Consolas" pitchFamily="49" charset="0"/>
              </a:rPr>
              <a:t>// </a:t>
            </a:r>
            <a:r>
              <a:rPr lang="en-US" sz="2000" dirty="0">
                <a:solidFill>
                  <a:schemeClr val="bg1">
                    <a:lumMod val="50000"/>
                  </a:schemeClr>
                </a:solidFill>
              </a:rPr>
              <a:t>Window</a:t>
            </a:r>
            <a:endParaRPr lang="en-US" sz="2000" b="1" dirty="0">
              <a:solidFill>
                <a:schemeClr val="bg1">
                  <a:lumMod val="50000"/>
                </a:schemeClr>
              </a:solidFill>
              <a:latin typeface="Consolas" pitchFamily="49" charset="0"/>
              <a:cs typeface="Consolas" pitchFamily="49" charset="0"/>
            </a:endParaRPr>
          </a:p>
          <a:p>
            <a:pPr>
              <a:buClr>
                <a:schemeClr val="tx1"/>
              </a:buClr>
            </a:pPr>
            <a:r>
              <a:rPr lang="en-US" dirty="0"/>
              <a:t>3) </a:t>
            </a:r>
            <a:r>
              <a:rPr lang="uk-UA" dirty="0"/>
              <a:t> </a:t>
            </a:r>
            <a:r>
              <a:rPr lang="en-US" b="1" dirty="0">
                <a:solidFill>
                  <a:srgbClr val="7030A0"/>
                </a:solidFill>
              </a:rPr>
              <a:t>this</a:t>
            </a:r>
            <a:r>
              <a:rPr lang="en-US" b="1" dirty="0"/>
              <a:t> </a:t>
            </a:r>
            <a:r>
              <a:rPr lang="en-US" b="1" dirty="0">
                <a:solidFill>
                  <a:srgbClr val="7030A0"/>
                </a:solidFill>
              </a:rPr>
              <a:t>in a Function (Default)</a:t>
            </a:r>
          </a:p>
          <a:p>
            <a:pPr>
              <a:buClr>
                <a:schemeClr val="tx1"/>
              </a:buClr>
            </a:pPr>
            <a:r>
              <a:rPr lang="en-US" b="1" dirty="0">
                <a:solidFill>
                  <a:srgbClr val="7030A0"/>
                </a:solidFill>
              </a:rPr>
              <a:t>	</a:t>
            </a:r>
            <a:r>
              <a:rPr lang="en-US" dirty="0"/>
              <a:t> </a:t>
            </a:r>
            <a:r>
              <a:rPr lang="en-US" sz="2000" dirty="0">
                <a:solidFill>
                  <a:srgbClr val="0070C0"/>
                </a:solidFill>
                <a:latin typeface="Consolas" pitchFamily="49" charset="0"/>
                <a:cs typeface="Consolas" pitchFamily="49" charset="0"/>
              </a:rPr>
              <a:t>function</a:t>
            </a:r>
            <a:r>
              <a:rPr lang="en-US" sz="2000" dirty="0">
                <a:latin typeface="Consolas" pitchFamily="49" charset="0"/>
                <a:cs typeface="Consolas" pitchFamily="49" charset="0"/>
              </a:rPr>
              <a:t> </a:t>
            </a:r>
            <a:r>
              <a:rPr lang="en-US" sz="2000" dirty="0" err="1">
                <a:solidFill>
                  <a:schemeClr val="accent4">
                    <a:lumMod val="50000"/>
                  </a:schemeClr>
                </a:solidFill>
                <a:latin typeface="Consolas" pitchFamily="49" charset="0"/>
                <a:cs typeface="Consolas" pitchFamily="49" charset="0"/>
              </a:rPr>
              <a:t>userFunction</a:t>
            </a:r>
            <a:r>
              <a:rPr lang="en-US" sz="2000" dirty="0">
                <a:latin typeface="Consolas" pitchFamily="49" charset="0"/>
                <a:cs typeface="Consolas" pitchFamily="49" charset="0"/>
              </a:rPr>
              <a:t>() {</a:t>
            </a:r>
            <a:br>
              <a:rPr lang="en-US" sz="2000" dirty="0">
                <a:latin typeface="Consolas" pitchFamily="49" charset="0"/>
                <a:cs typeface="Consolas" pitchFamily="49" charset="0"/>
              </a:rPr>
            </a:br>
            <a:r>
              <a:rPr lang="en-US" sz="2000" dirty="0">
                <a:latin typeface="Consolas" pitchFamily="49" charset="0"/>
                <a:cs typeface="Consolas" pitchFamily="49" charset="0"/>
              </a:rPr>
              <a:t>  	      </a:t>
            </a:r>
            <a:r>
              <a:rPr lang="en-US" sz="2000" dirty="0">
                <a:solidFill>
                  <a:srgbClr val="0070C0"/>
                </a:solidFill>
                <a:latin typeface="Consolas" pitchFamily="49" charset="0"/>
                <a:cs typeface="Consolas" pitchFamily="49" charset="0"/>
              </a:rPr>
              <a:t>return</a:t>
            </a:r>
            <a:r>
              <a:rPr lang="en-US" sz="2000" dirty="0">
                <a:latin typeface="Consolas" pitchFamily="49" charset="0"/>
                <a:cs typeface="Consolas" pitchFamily="49" charset="0"/>
              </a:rPr>
              <a:t> </a:t>
            </a:r>
            <a:r>
              <a:rPr lang="en-US" sz="2000" dirty="0">
                <a:solidFill>
                  <a:srgbClr val="0070C0"/>
                </a:solidFill>
                <a:latin typeface="Consolas" pitchFamily="49" charset="0"/>
                <a:cs typeface="Consolas" pitchFamily="49" charset="0"/>
              </a:rPr>
              <a:t>this</a:t>
            </a:r>
            <a:r>
              <a:rPr lang="en-US" sz="2000" dirty="0">
                <a:latin typeface="Consolas" pitchFamily="49" charset="0"/>
                <a:cs typeface="Consolas" pitchFamily="49" charset="0"/>
              </a:rPr>
              <a:t>;	 </a:t>
            </a:r>
            <a:r>
              <a:rPr lang="en-US" sz="2000" dirty="0">
                <a:solidFill>
                  <a:schemeClr val="bg1">
                    <a:lumMod val="50000"/>
                  </a:schemeClr>
                </a:solidFill>
                <a:latin typeface="Consolas" pitchFamily="49" charset="0"/>
                <a:cs typeface="Consolas" pitchFamily="49" charset="0"/>
              </a:rPr>
              <a:t>// </a:t>
            </a:r>
            <a:r>
              <a:rPr lang="en-US" sz="2000" dirty="0">
                <a:solidFill>
                  <a:schemeClr val="bg1">
                    <a:lumMod val="50000"/>
                  </a:schemeClr>
                </a:solidFill>
              </a:rPr>
              <a:t>Window </a:t>
            </a:r>
            <a:r>
              <a:rPr lang="en-US" sz="2000" dirty="0">
                <a:solidFill>
                  <a:schemeClr val="bg1">
                    <a:lumMod val="50000"/>
                  </a:schemeClr>
                </a:solidFill>
                <a:latin typeface="Consolas" pitchFamily="49" charset="0"/>
                <a:cs typeface="Consolas" pitchFamily="49" charset="0"/>
              </a:rPr>
              <a:t>	</a:t>
            </a:r>
            <a:br>
              <a:rPr lang="en-US" sz="2000" dirty="0">
                <a:solidFill>
                  <a:schemeClr val="bg1">
                    <a:lumMod val="50000"/>
                  </a:schemeClr>
                </a:solidFill>
                <a:latin typeface="Consolas" pitchFamily="49" charset="0"/>
                <a:cs typeface="Consolas" pitchFamily="49" charset="0"/>
              </a:rPr>
            </a:br>
            <a:r>
              <a:rPr lang="en-US" sz="2000" dirty="0">
                <a:latin typeface="Consolas" pitchFamily="49" charset="0"/>
                <a:cs typeface="Consolas" pitchFamily="49" charset="0"/>
              </a:rPr>
              <a:t>	}</a:t>
            </a:r>
            <a:endParaRPr lang="en-US" sz="2000" b="1" dirty="0">
              <a:solidFill>
                <a:srgbClr val="7030A0"/>
              </a:solidFill>
              <a:latin typeface="Consolas" pitchFamily="49" charset="0"/>
              <a:cs typeface="Consolas" pitchFamily="49" charset="0"/>
            </a:endParaRPr>
          </a:p>
          <a:p>
            <a:pPr>
              <a:buClr>
                <a:schemeClr val="tx1"/>
              </a:buClr>
            </a:pPr>
            <a:r>
              <a:rPr lang="en-US" dirty="0"/>
              <a:t>4)</a:t>
            </a:r>
            <a:r>
              <a:rPr lang="uk-UA" dirty="0"/>
              <a:t> </a:t>
            </a:r>
            <a:r>
              <a:rPr lang="en-US" dirty="0"/>
              <a:t> </a:t>
            </a:r>
            <a:r>
              <a:rPr lang="en-US" b="1" dirty="0">
                <a:solidFill>
                  <a:srgbClr val="7030A0"/>
                </a:solidFill>
              </a:rPr>
              <a:t>this in a Function (Strict)</a:t>
            </a:r>
          </a:p>
          <a:p>
            <a:pPr>
              <a:buClr>
                <a:schemeClr val="tx1"/>
              </a:buClr>
            </a:pPr>
            <a:r>
              <a:rPr lang="en-US" dirty="0"/>
              <a:t>	</a:t>
            </a:r>
            <a:r>
              <a:rPr lang="en-US" sz="2000" dirty="0">
                <a:latin typeface="Consolas" pitchFamily="49" charset="0"/>
                <a:cs typeface="Consolas" pitchFamily="49" charset="0"/>
              </a:rPr>
              <a:t>"use strict";</a:t>
            </a:r>
            <a:br>
              <a:rPr lang="en-US" sz="2000" dirty="0">
                <a:latin typeface="Consolas" pitchFamily="49" charset="0"/>
                <a:cs typeface="Consolas" pitchFamily="49" charset="0"/>
              </a:rPr>
            </a:br>
            <a:r>
              <a:rPr lang="en-US" sz="2000" dirty="0">
                <a:latin typeface="Consolas" pitchFamily="49" charset="0"/>
                <a:cs typeface="Consolas" pitchFamily="49" charset="0"/>
              </a:rPr>
              <a:t>	</a:t>
            </a:r>
            <a:r>
              <a:rPr lang="en-US" sz="2000" dirty="0">
                <a:solidFill>
                  <a:srgbClr val="0070C0"/>
                </a:solidFill>
                <a:latin typeface="Consolas" pitchFamily="49" charset="0"/>
                <a:cs typeface="Consolas" pitchFamily="49" charset="0"/>
              </a:rPr>
              <a:t>function</a:t>
            </a:r>
            <a:r>
              <a:rPr lang="en-US" sz="2000" dirty="0">
                <a:latin typeface="Consolas" pitchFamily="49" charset="0"/>
                <a:cs typeface="Consolas" pitchFamily="49" charset="0"/>
              </a:rPr>
              <a:t> </a:t>
            </a:r>
            <a:r>
              <a:rPr lang="en-US" sz="2000" dirty="0" err="1">
                <a:solidFill>
                  <a:schemeClr val="accent4">
                    <a:lumMod val="50000"/>
                  </a:schemeClr>
                </a:solidFill>
                <a:latin typeface="Consolas" pitchFamily="49" charset="0"/>
                <a:cs typeface="Consolas" pitchFamily="49" charset="0"/>
              </a:rPr>
              <a:t>userFunction</a:t>
            </a:r>
            <a:r>
              <a:rPr lang="en-US" sz="2000" dirty="0">
                <a:latin typeface="Consolas" pitchFamily="49" charset="0"/>
                <a:cs typeface="Consolas" pitchFamily="49" charset="0"/>
              </a:rPr>
              <a:t>() {</a:t>
            </a:r>
            <a:br>
              <a:rPr lang="en-US" sz="2000" dirty="0">
                <a:latin typeface="Consolas" pitchFamily="49" charset="0"/>
                <a:cs typeface="Consolas" pitchFamily="49" charset="0"/>
              </a:rPr>
            </a:br>
            <a:r>
              <a:rPr lang="en-US" sz="2000" dirty="0">
                <a:latin typeface="Consolas" pitchFamily="49" charset="0"/>
                <a:cs typeface="Consolas" pitchFamily="49" charset="0"/>
              </a:rPr>
              <a:t> 	    </a:t>
            </a:r>
            <a:r>
              <a:rPr lang="en-US" sz="2000" dirty="0">
                <a:solidFill>
                  <a:srgbClr val="0070C0"/>
                </a:solidFill>
                <a:latin typeface="Consolas" pitchFamily="49" charset="0"/>
                <a:cs typeface="Consolas" pitchFamily="49" charset="0"/>
              </a:rPr>
              <a:t>return</a:t>
            </a:r>
            <a:r>
              <a:rPr lang="en-US" sz="2000" dirty="0">
                <a:latin typeface="Consolas" pitchFamily="49" charset="0"/>
                <a:cs typeface="Consolas" pitchFamily="49" charset="0"/>
              </a:rPr>
              <a:t> </a:t>
            </a:r>
            <a:r>
              <a:rPr lang="en-US" sz="2000" dirty="0">
                <a:solidFill>
                  <a:srgbClr val="0070C0"/>
                </a:solidFill>
                <a:latin typeface="Consolas" pitchFamily="49" charset="0"/>
                <a:cs typeface="Consolas" pitchFamily="49" charset="0"/>
              </a:rPr>
              <a:t>this</a:t>
            </a:r>
            <a:r>
              <a:rPr lang="en-US" sz="2000" dirty="0">
                <a:latin typeface="Consolas" pitchFamily="49" charset="0"/>
                <a:cs typeface="Consolas" pitchFamily="49" charset="0"/>
              </a:rPr>
              <a:t>; </a:t>
            </a:r>
            <a:r>
              <a:rPr lang="en-US" sz="2000" dirty="0">
                <a:solidFill>
                  <a:schemeClr val="bg1">
                    <a:lumMod val="50000"/>
                  </a:schemeClr>
                </a:solidFill>
                <a:latin typeface="Consolas" pitchFamily="49" charset="0"/>
                <a:cs typeface="Consolas" pitchFamily="49" charset="0"/>
              </a:rPr>
              <a:t>// </a:t>
            </a:r>
            <a:r>
              <a:rPr lang="en-US" sz="2000" dirty="0">
                <a:solidFill>
                  <a:schemeClr val="bg1">
                    <a:lumMod val="50000"/>
                  </a:schemeClr>
                </a:solidFill>
              </a:rPr>
              <a:t>undefined</a:t>
            </a:r>
            <a:br>
              <a:rPr lang="en-US" sz="2000" dirty="0">
                <a:solidFill>
                  <a:schemeClr val="bg1">
                    <a:lumMod val="50000"/>
                  </a:schemeClr>
                </a:solidFill>
                <a:latin typeface="Consolas" pitchFamily="49" charset="0"/>
                <a:cs typeface="Consolas" pitchFamily="49" charset="0"/>
              </a:rPr>
            </a:br>
            <a:r>
              <a:rPr lang="en-US" sz="2000" dirty="0">
                <a:latin typeface="Consolas" pitchFamily="49" charset="0"/>
                <a:cs typeface="Consolas" pitchFamily="49" charset="0"/>
              </a:rPr>
              <a:t>	}</a:t>
            </a:r>
            <a:endParaRPr lang="uk-UA" sz="2000" dirty="0">
              <a:latin typeface="Consolas" pitchFamily="49" charset="0"/>
              <a:cs typeface="Consolas" pitchFamily="49" charset="0"/>
            </a:endParaRPr>
          </a:p>
          <a:p>
            <a:pPr>
              <a:buClr>
                <a:schemeClr val="tx1"/>
              </a:buClr>
            </a:pPr>
            <a:r>
              <a:rPr lang="uk-UA" dirty="0">
                <a:latin typeface="Consolas" pitchFamily="49" charset="0"/>
                <a:cs typeface="Consolas" pitchFamily="49" charset="0"/>
              </a:rPr>
              <a:t>5) </a:t>
            </a:r>
            <a:r>
              <a:rPr lang="en-US" b="1" dirty="0">
                <a:solidFill>
                  <a:srgbClr val="7030A0"/>
                </a:solidFill>
              </a:rPr>
              <a:t>In HTML event handlers</a:t>
            </a:r>
            <a:r>
              <a:rPr lang="en-US" dirty="0"/>
              <a:t>, this refers to the HTML element that received the event:</a:t>
            </a:r>
            <a:endParaRPr lang="uk-UA" dirty="0"/>
          </a:p>
          <a:p>
            <a:pPr>
              <a:buClr>
                <a:schemeClr val="tx1"/>
              </a:buClr>
            </a:pPr>
            <a:r>
              <a:rPr lang="uk-UA" sz="2000" dirty="0">
                <a:latin typeface="Consolas" pitchFamily="49" charset="0"/>
                <a:cs typeface="Consolas" pitchFamily="49" charset="0"/>
              </a:rPr>
              <a:t>	</a:t>
            </a:r>
            <a:r>
              <a:rPr lang="en-US" sz="2000" dirty="0">
                <a:latin typeface="Consolas" pitchFamily="49" charset="0"/>
                <a:cs typeface="Consolas" pitchFamily="49" charset="0"/>
              </a:rPr>
              <a:t> &lt;</a:t>
            </a:r>
            <a:r>
              <a:rPr lang="en-US" sz="2000" dirty="0">
                <a:solidFill>
                  <a:schemeClr val="accent4">
                    <a:lumMod val="50000"/>
                  </a:schemeClr>
                </a:solidFill>
                <a:latin typeface="Consolas" pitchFamily="49" charset="0"/>
                <a:cs typeface="Consolas" pitchFamily="49" charset="0"/>
              </a:rPr>
              <a:t>button</a:t>
            </a:r>
            <a:r>
              <a:rPr lang="en-US" sz="2000" dirty="0">
                <a:latin typeface="Consolas" pitchFamily="49" charset="0"/>
                <a:cs typeface="Consolas" pitchFamily="49" charset="0"/>
              </a:rPr>
              <a:t> </a:t>
            </a:r>
            <a:r>
              <a:rPr lang="en-US" sz="2000" dirty="0" err="1">
                <a:latin typeface="Consolas" pitchFamily="49" charset="0"/>
                <a:cs typeface="Consolas" pitchFamily="49" charset="0"/>
              </a:rPr>
              <a:t>onclick</a:t>
            </a:r>
            <a:r>
              <a:rPr lang="en-US" sz="2000" dirty="0">
                <a:latin typeface="Consolas" pitchFamily="49" charset="0"/>
                <a:cs typeface="Consolas" pitchFamily="49" charset="0"/>
              </a:rPr>
              <a:t>="</a:t>
            </a:r>
            <a:r>
              <a:rPr lang="en-US" sz="2000" b="1" dirty="0" err="1">
                <a:solidFill>
                  <a:srgbClr val="0070C0"/>
                </a:solidFill>
                <a:latin typeface="Consolas" pitchFamily="49" charset="0"/>
                <a:cs typeface="Consolas" pitchFamily="49" charset="0"/>
              </a:rPr>
              <a:t>this</a:t>
            </a:r>
            <a:r>
              <a:rPr lang="en-US" sz="2000" dirty="0" err="1">
                <a:latin typeface="Consolas" pitchFamily="49" charset="0"/>
                <a:cs typeface="Consolas" pitchFamily="49" charset="0"/>
              </a:rPr>
              <a:t>.style.display</a:t>
            </a:r>
            <a:r>
              <a:rPr lang="en-US" sz="2000" dirty="0">
                <a:latin typeface="Consolas" pitchFamily="49" charset="0"/>
                <a:cs typeface="Consolas" pitchFamily="49" charset="0"/>
              </a:rPr>
              <a:t>='none'"&gt;</a:t>
            </a:r>
            <a:br>
              <a:rPr lang="en-US" sz="2000" dirty="0">
                <a:latin typeface="Consolas" pitchFamily="49" charset="0"/>
                <a:cs typeface="Consolas" pitchFamily="49" charset="0"/>
              </a:rPr>
            </a:br>
            <a:r>
              <a:rPr lang="en-US" sz="2000" dirty="0">
                <a:latin typeface="Consolas" pitchFamily="49" charset="0"/>
                <a:cs typeface="Consolas" pitchFamily="49" charset="0"/>
              </a:rPr>
              <a:t>  </a:t>
            </a:r>
            <a:r>
              <a:rPr lang="uk-UA" sz="2000" dirty="0">
                <a:latin typeface="Consolas" pitchFamily="49" charset="0"/>
                <a:cs typeface="Consolas" pitchFamily="49" charset="0"/>
              </a:rPr>
              <a:t>	       </a:t>
            </a:r>
            <a:r>
              <a:rPr lang="en-US" sz="2000" dirty="0">
                <a:latin typeface="Consolas" pitchFamily="49" charset="0"/>
                <a:cs typeface="Consolas" pitchFamily="49" charset="0"/>
              </a:rPr>
              <a:t>Click to Remove Me!</a:t>
            </a:r>
            <a:br>
              <a:rPr lang="en-US" sz="2000" dirty="0">
                <a:latin typeface="Consolas" pitchFamily="49" charset="0"/>
                <a:cs typeface="Consolas" pitchFamily="49" charset="0"/>
              </a:rPr>
            </a:br>
            <a:r>
              <a:rPr lang="uk-UA" sz="2000" dirty="0">
                <a:latin typeface="Consolas" pitchFamily="49" charset="0"/>
                <a:cs typeface="Consolas" pitchFamily="49" charset="0"/>
              </a:rPr>
              <a:t>	 </a:t>
            </a:r>
            <a:r>
              <a:rPr lang="en-US" sz="2000" dirty="0">
                <a:latin typeface="Consolas" pitchFamily="49" charset="0"/>
                <a:cs typeface="Consolas" pitchFamily="49" charset="0"/>
              </a:rPr>
              <a:t>&lt;/</a:t>
            </a:r>
            <a:r>
              <a:rPr lang="en-US" sz="2000" dirty="0">
                <a:solidFill>
                  <a:schemeClr val="accent4">
                    <a:lumMod val="50000"/>
                  </a:schemeClr>
                </a:solidFill>
                <a:latin typeface="Consolas" pitchFamily="49" charset="0"/>
                <a:cs typeface="Consolas" pitchFamily="49" charset="0"/>
              </a:rPr>
              <a:t>button</a:t>
            </a:r>
            <a:r>
              <a:rPr lang="en-US" sz="2000" dirty="0">
                <a:latin typeface="Consolas" pitchFamily="49" charset="0"/>
                <a:cs typeface="Consolas" pitchFamily="49" charset="0"/>
              </a:rPr>
              <a:t>&gt; </a:t>
            </a:r>
          </a:p>
          <a:p>
            <a:pPr>
              <a:buClr>
                <a:schemeClr val="tx1"/>
              </a:buClr>
            </a:pPr>
            <a:endParaRPr lang="en-US" sz="2000" dirty="0">
              <a:latin typeface="Consolas" pitchFamily="49" charset="0"/>
              <a:cs typeface="Consolas" pitchFamily="49" charset="0"/>
            </a:endParaRPr>
          </a:p>
        </p:txBody>
      </p:sp>
      <p:sp>
        <p:nvSpPr>
          <p:cNvPr id="18435" name="Title 1">
            <a:extLst>
              <a:ext uri="{FF2B5EF4-FFF2-40B4-BE49-F238E27FC236}">
                <a16:creationId xmlns:a16="http://schemas.microsoft.com/office/drawing/2014/main" id="{E651A6C7-F2C8-4961-8B1A-25705A6B229F}"/>
              </a:ext>
            </a:extLst>
          </p:cNvPr>
          <p:cNvSpPr>
            <a:spLocks noGrp="1"/>
          </p:cNvSpPr>
          <p:nvPr>
            <p:ph type="title"/>
          </p:nvPr>
        </p:nvSpPr>
        <p:spPr/>
        <p:txBody>
          <a:bodyPr/>
          <a:lstStyle/>
          <a:p>
            <a:r>
              <a:rPr lang="en-US" b="1" dirty="0">
                <a:solidFill>
                  <a:srgbClr val="7030A0"/>
                </a:solidFill>
                <a:latin typeface="Proxima Nova Black" charset="0"/>
              </a:rPr>
              <a:t>this</a:t>
            </a:r>
            <a:r>
              <a:rPr lang="en-US" b="1" dirty="0">
                <a:latin typeface="Proxima Nova Black" charset="0"/>
              </a:rPr>
              <a:t> keyword</a:t>
            </a:r>
            <a:br>
              <a:rPr lang="en-US" b="1" dirty="0">
                <a:latin typeface="Proxima Nova Black" charset="0"/>
              </a:rPr>
            </a:br>
            <a:endParaRPr lang="en-US" b="1" dirty="0">
              <a:latin typeface="Proxima Nova Black" charset="0"/>
            </a:endParaRPr>
          </a:p>
        </p:txBody>
      </p:sp>
    </p:spTree>
    <p:extLst>
      <p:ext uri="{BB962C8B-B14F-4D97-AF65-F5344CB8AC3E}">
        <p14:creationId xmlns:p14="http://schemas.microsoft.com/office/powerpoint/2010/main" val="241997302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7" name="Content Placeholder 2">
            <a:extLst>
              <a:ext uri="{FF2B5EF4-FFF2-40B4-BE49-F238E27FC236}">
                <a16:creationId xmlns:a16="http://schemas.microsoft.com/office/drawing/2014/main" id="{2A46A0C8-8743-44F3-ADA4-31065EC466D4}"/>
              </a:ext>
            </a:extLst>
          </p:cNvPr>
          <p:cNvSpPr>
            <a:spLocks noGrp="1"/>
          </p:cNvSpPr>
          <p:nvPr>
            <p:ph type="body" sz="quarter" idx="10"/>
          </p:nvPr>
        </p:nvSpPr>
        <p:spPr>
          <a:xfrm>
            <a:off x="362858" y="1105896"/>
            <a:ext cx="11494709" cy="5635145"/>
          </a:xfrm>
        </p:spPr>
        <p:txBody>
          <a:bodyPr rtlCol="0">
            <a:noAutofit/>
          </a:bodyPr>
          <a:lstStyle/>
          <a:p>
            <a:pPr lvl="0" algn="just" eaLnBrk="0" fontAlgn="base" hangingPunct="0">
              <a:lnSpc>
                <a:spcPct val="100000"/>
              </a:lnSpc>
              <a:spcBef>
                <a:spcPct val="0"/>
              </a:spcBef>
              <a:spcAft>
                <a:spcPts val="1200"/>
              </a:spcAft>
              <a:buClrTx/>
            </a:pPr>
            <a:r>
              <a:rPr lang="en-US" sz="2400" dirty="0"/>
              <a:t>There are </a:t>
            </a:r>
            <a:r>
              <a:rPr lang="en-US" sz="2400" b="1" dirty="0">
                <a:solidFill>
                  <a:srgbClr val="7030A0"/>
                </a:solidFill>
              </a:rPr>
              <a:t>3 ways to create objects </a:t>
            </a:r>
            <a:r>
              <a:rPr lang="en-US" sz="2400" dirty="0"/>
              <a:t>in </a:t>
            </a:r>
            <a:r>
              <a:rPr lang="en-US" sz="2400" dirty="0" err="1"/>
              <a:t>javascript</a:t>
            </a:r>
            <a:r>
              <a:rPr lang="ru-RU" sz="2400" dirty="0"/>
              <a:t>:</a:t>
            </a:r>
            <a:endParaRPr lang="en-US" sz="2400" dirty="0"/>
          </a:p>
          <a:p>
            <a:pPr>
              <a:buClrTx/>
            </a:pPr>
            <a:r>
              <a:rPr lang="en-US" sz="2400" dirty="0"/>
              <a:t>     1) Define and create a single object, using an </a:t>
            </a:r>
            <a:r>
              <a:rPr lang="en-US" sz="2400" b="1" dirty="0">
                <a:solidFill>
                  <a:srgbClr val="7030A0"/>
                </a:solidFill>
              </a:rPr>
              <a:t>object literal</a:t>
            </a:r>
            <a:r>
              <a:rPr lang="en-US" sz="2400" dirty="0"/>
              <a:t>.</a:t>
            </a:r>
          </a:p>
          <a:p>
            <a:pPr>
              <a:buClrTx/>
            </a:pPr>
            <a:r>
              <a:rPr lang="en-US" sz="2400" dirty="0"/>
              <a:t>     2) Define and create a single object, with the </a:t>
            </a:r>
            <a:r>
              <a:rPr lang="en-US" sz="2400" b="1" dirty="0">
                <a:solidFill>
                  <a:srgbClr val="7030A0"/>
                </a:solidFill>
              </a:rPr>
              <a:t>keyword</a:t>
            </a:r>
            <a:r>
              <a:rPr lang="en-US" sz="2400" dirty="0"/>
              <a:t> </a:t>
            </a:r>
            <a:r>
              <a:rPr lang="en-US" sz="2400" b="1" dirty="0">
                <a:solidFill>
                  <a:srgbClr val="7030A0"/>
                </a:solidFill>
              </a:rPr>
              <a:t>new</a:t>
            </a:r>
            <a:r>
              <a:rPr lang="en-US" sz="2400" dirty="0"/>
              <a:t>.</a:t>
            </a:r>
          </a:p>
          <a:p>
            <a:pPr>
              <a:buClrTx/>
            </a:pPr>
            <a:r>
              <a:rPr lang="en-US" sz="2400" dirty="0"/>
              <a:t>     3) Define an </a:t>
            </a:r>
            <a:r>
              <a:rPr lang="en-US" sz="2400" b="1" dirty="0">
                <a:solidFill>
                  <a:srgbClr val="7030A0"/>
                </a:solidFill>
              </a:rPr>
              <a:t>object constructor</a:t>
            </a:r>
            <a:r>
              <a:rPr lang="en-US" sz="2400" dirty="0"/>
              <a:t>, and then create objects of the constructed type.</a:t>
            </a:r>
          </a:p>
          <a:p>
            <a:endParaRPr lang="en-US" sz="2400" dirty="0"/>
          </a:p>
          <a:p>
            <a:r>
              <a:rPr lang="en-US" sz="2400" b="1" dirty="0"/>
              <a:t>1) </a:t>
            </a:r>
            <a:r>
              <a:rPr lang="en-US" sz="2400" b="1" dirty="0">
                <a:solidFill>
                  <a:srgbClr val="7030A0"/>
                </a:solidFill>
              </a:rPr>
              <a:t>Using an Object Literal</a:t>
            </a:r>
          </a:p>
          <a:p>
            <a:r>
              <a:rPr lang="en-US" sz="2400" dirty="0"/>
              <a:t>This is the easiest way to create a JavaScript Object.</a:t>
            </a:r>
          </a:p>
          <a:p>
            <a:r>
              <a:rPr lang="en-US" sz="2400" dirty="0"/>
              <a:t>Using an object literal, you both define and create an object in one statement.</a:t>
            </a:r>
          </a:p>
          <a:p>
            <a:pPr marL="1143066" lvl="4" indent="0" defTabSz="360000">
              <a:buNone/>
            </a:pPr>
            <a:r>
              <a:rPr lang="en-US" sz="2400" dirty="0"/>
              <a:t>		</a:t>
            </a:r>
            <a:r>
              <a:rPr lang="en-US" sz="2400" dirty="0">
                <a:solidFill>
                  <a:srgbClr val="0070C0"/>
                </a:solidFill>
                <a:latin typeface="Calibri" pitchFamily="34" charset="0"/>
                <a:cs typeface="Courier New" panose="02070309020205020404" pitchFamily="49" charset="0"/>
              </a:rPr>
              <a:t>let </a:t>
            </a:r>
            <a:r>
              <a:rPr lang="en-US" sz="2400" dirty="0">
                <a:solidFill>
                  <a:schemeClr val="accent4">
                    <a:lumMod val="50000"/>
                  </a:schemeClr>
                </a:solidFill>
                <a:latin typeface="Calibri" pitchFamily="34" charset="0"/>
                <a:cs typeface="Courier New" panose="02070309020205020404" pitchFamily="49" charset="0"/>
              </a:rPr>
              <a:t>dog </a:t>
            </a:r>
            <a:r>
              <a:rPr lang="uk-UA" sz="2400" dirty="0">
                <a:solidFill>
                  <a:schemeClr val="accent4">
                    <a:lumMod val="50000"/>
                  </a:schemeClr>
                </a:solidFill>
                <a:latin typeface="Calibri" pitchFamily="34" charset="0"/>
                <a:cs typeface="Courier New" panose="02070309020205020404" pitchFamily="49" charset="0"/>
              </a:rPr>
              <a:t>= </a:t>
            </a:r>
            <a:r>
              <a:rPr lang="en-US" sz="2400" dirty="0">
                <a:latin typeface="Calibri" pitchFamily="34" charset="0"/>
                <a:cs typeface="Courier New" panose="02070309020205020404" pitchFamily="49" charset="0"/>
              </a:rPr>
              <a:t>{</a:t>
            </a:r>
          </a:p>
          <a:p>
            <a:pPr marL="1143066" lvl="4" indent="0" defTabSz="360000">
              <a:buNone/>
            </a:pPr>
            <a:r>
              <a:rPr lang="en-US" sz="2400" dirty="0">
                <a:latin typeface="Calibri" pitchFamily="34" charset="0"/>
                <a:cs typeface="Courier New" panose="02070309020205020404" pitchFamily="49" charset="0"/>
              </a:rPr>
              <a:t>			n</a:t>
            </a:r>
            <a:r>
              <a:rPr lang="en-US" sz="2400" dirty="0">
                <a:solidFill>
                  <a:srgbClr val="7030A0"/>
                </a:solidFill>
              </a:rPr>
              <a:t>ame</a:t>
            </a:r>
            <a:r>
              <a:rPr lang="en-US" sz="2400" dirty="0"/>
              <a:t>: "Flint",</a:t>
            </a:r>
            <a:br>
              <a:rPr lang="en-US" sz="2400" dirty="0"/>
            </a:br>
            <a:r>
              <a:rPr lang="en-US" sz="2400" dirty="0"/>
              <a:t>			</a:t>
            </a:r>
            <a:r>
              <a:rPr lang="en-US" sz="2400" dirty="0">
                <a:solidFill>
                  <a:srgbClr val="7030A0"/>
                </a:solidFill>
              </a:rPr>
              <a:t>breed</a:t>
            </a:r>
            <a:r>
              <a:rPr lang="en-US" sz="2400" dirty="0"/>
              <a:t>: "terrier",</a:t>
            </a:r>
          </a:p>
          <a:p>
            <a:pPr marL="1143066" lvl="4" indent="0" defTabSz="360000">
              <a:buNone/>
            </a:pPr>
            <a:r>
              <a:rPr lang="en-US" sz="2400" dirty="0"/>
              <a:t>			</a:t>
            </a:r>
            <a:r>
              <a:rPr lang="en-US" sz="2400" dirty="0">
                <a:solidFill>
                  <a:srgbClr val="7030A0"/>
                </a:solidFill>
              </a:rPr>
              <a:t>age</a:t>
            </a:r>
            <a:r>
              <a:rPr lang="en-US" sz="2400" dirty="0"/>
              <a:t> : 3  			</a:t>
            </a:r>
            <a:r>
              <a:rPr lang="en-US" sz="2400" dirty="0">
                <a:latin typeface="Calibri" pitchFamily="34" charset="0"/>
                <a:cs typeface="Courier New" panose="02070309020205020404" pitchFamily="49" charset="0"/>
              </a:rPr>
              <a:t>			</a:t>
            </a:r>
          </a:p>
          <a:p>
            <a:pPr marL="1143066" lvl="4" indent="0" defTabSz="360000">
              <a:buNone/>
            </a:pPr>
            <a:r>
              <a:rPr lang="en-US" sz="2400" dirty="0">
                <a:latin typeface="Calibri" pitchFamily="34" charset="0"/>
                <a:cs typeface="Courier New" panose="02070309020205020404" pitchFamily="49" charset="0"/>
              </a:rPr>
              <a:t>		}</a:t>
            </a:r>
            <a:endParaRPr lang="ru-RU" sz="2400" dirty="0">
              <a:latin typeface="Calibri" pitchFamily="34" charset="0"/>
              <a:cs typeface="Courier New" panose="02070309020205020404" pitchFamily="49" charset="0"/>
            </a:endParaRPr>
          </a:p>
          <a:p>
            <a:endParaRPr lang="en-US" sz="2400" dirty="0"/>
          </a:p>
          <a:p>
            <a:endParaRPr lang="en-US" sz="2400" dirty="0"/>
          </a:p>
        </p:txBody>
      </p:sp>
      <p:sp>
        <p:nvSpPr>
          <p:cNvPr id="18435" name="Title 1">
            <a:extLst>
              <a:ext uri="{FF2B5EF4-FFF2-40B4-BE49-F238E27FC236}">
                <a16:creationId xmlns:a16="http://schemas.microsoft.com/office/drawing/2014/main" id="{E651A6C7-F2C8-4961-8B1A-25705A6B229F}"/>
              </a:ext>
            </a:extLst>
          </p:cNvPr>
          <p:cNvSpPr>
            <a:spLocks noGrp="1"/>
          </p:cNvSpPr>
          <p:nvPr>
            <p:ph type="title"/>
          </p:nvPr>
        </p:nvSpPr>
        <p:spPr/>
        <p:txBody>
          <a:bodyPr/>
          <a:lstStyle/>
          <a:p>
            <a:r>
              <a:rPr lang="en-US" sz="3600" dirty="0">
                <a:latin typeface="Proxima Nova Black" charset="0"/>
              </a:rPr>
              <a:t>JavaScript Objects</a:t>
            </a:r>
            <a:r>
              <a:rPr lang="uk-UA" sz="3600" dirty="0">
                <a:latin typeface="Proxima Nova Black" charset="0"/>
              </a:rPr>
              <a:t>. </a:t>
            </a:r>
            <a:r>
              <a:rPr lang="en-US" sz="3600" b="1" dirty="0">
                <a:latin typeface="Proxima Nova Black" charset="0"/>
              </a:rPr>
              <a:t>Creating</a:t>
            </a:r>
          </a:p>
        </p:txBody>
      </p:sp>
    </p:spTree>
    <p:extLst>
      <p:ext uri="{BB962C8B-B14F-4D97-AF65-F5344CB8AC3E}">
        <p14:creationId xmlns:p14="http://schemas.microsoft.com/office/powerpoint/2010/main" val="187698477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7" name="Content Placeholder 2">
            <a:extLst>
              <a:ext uri="{FF2B5EF4-FFF2-40B4-BE49-F238E27FC236}">
                <a16:creationId xmlns:a16="http://schemas.microsoft.com/office/drawing/2014/main" id="{2A46A0C8-8743-44F3-ADA4-31065EC466D4}"/>
              </a:ext>
            </a:extLst>
          </p:cNvPr>
          <p:cNvSpPr>
            <a:spLocks noGrp="1"/>
          </p:cNvSpPr>
          <p:nvPr>
            <p:ph type="body" sz="quarter" idx="10"/>
          </p:nvPr>
        </p:nvSpPr>
        <p:spPr>
          <a:xfrm>
            <a:off x="362858" y="1105896"/>
            <a:ext cx="11494709" cy="5635145"/>
          </a:xfrm>
        </p:spPr>
        <p:txBody>
          <a:bodyPr rtlCol="0">
            <a:noAutofit/>
          </a:bodyPr>
          <a:lstStyle/>
          <a:p>
            <a:r>
              <a:rPr lang="uk-UA" sz="2400" b="1" dirty="0"/>
              <a:t>2</a:t>
            </a:r>
            <a:r>
              <a:rPr lang="en-US" sz="2400" b="1" dirty="0"/>
              <a:t>) </a:t>
            </a:r>
            <a:r>
              <a:rPr lang="en-US" sz="2400" b="1" dirty="0">
                <a:solidFill>
                  <a:srgbClr val="7030A0"/>
                </a:solidFill>
              </a:rPr>
              <a:t>Using the keyword new</a:t>
            </a:r>
          </a:p>
          <a:p>
            <a:pPr lvl="1"/>
            <a:endParaRPr lang="uk-UA" dirty="0">
              <a:solidFill>
                <a:srgbClr val="0070C0"/>
              </a:solidFill>
              <a:latin typeface="Consolas" pitchFamily="49" charset="0"/>
              <a:cs typeface="Consolas" pitchFamily="49" charset="0"/>
            </a:endParaRPr>
          </a:p>
          <a:p>
            <a:pPr lvl="1"/>
            <a:r>
              <a:rPr lang="en-US" dirty="0">
                <a:solidFill>
                  <a:srgbClr val="0070C0"/>
                </a:solidFill>
                <a:latin typeface="Consolas" pitchFamily="49" charset="0"/>
                <a:cs typeface="Consolas" pitchFamily="49" charset="0"/>
              </a:rPr>
              <a:t>let </a:t>
            </a:r>
            <a:r>
              <a:rPr lang="en-US" dirty="0">
                <a:solidFill>
                  <a:schemeClr val="accent4">
                    <a:lumMod val="50000"/>
                  </a:schemeClr>
                </a:solidFill>
                <a:latin typeface="Consolas" pitchFamily="49" charset="0"/>
                <a:cs typeface="Consolas" pitchFamily="49" charset="0"/>
              </a:rPr>
              <a:t>employee </a:t>
            </a:r>
            <a:r>
              <a:rPr lang="en-US" dirty="0">
                <a:latin typeface="Consolas" pitchFamily="49" charset="0"/>
                <a:cs typeface="Consolas" pitchFamily="49" charset="0"/>
              </a:rPr>
              <a:t>= </a:t>
            </a:r>
            <a:r>
              <a:rPr lang="en-US" dirty="0">
                <a:solidFill>
                  <a:srgbClr val="0070C0"/>
                </a:solidFill>
                <a:latin typeface="Consolas" pitchFamily="49" charset="0"/>
                <a:cs typeface="Consolas" pitchFamily="49" charset="0"/>
              </a:rPr>
              <a:t>new</a:t>
            </a:r>
            <a:r>
              <a:rPr lang="en-US" dirty="0">
                <a:latin typeface="Consolas" pitchFamily="49" charset="0"/>
                <a:cs typeface="Consolas" pitchFamily="49" charset="0"/>
              </a:rPr>
              <a:t> Object();</a:t>
            </a:r>
            <a:r>
              <a:rPr lang="en-US" i="1" dirty="0">
                <a:solidFill>
                  <a:srgbClr val="00B050"/>
                </a:solidFill>
                <a:latin typeface="Consolas" pitchFamily="49" charset="0"/>
                <a:cs typeface="Consolas" pitchFamily="49" charset="0"/>
              </a:rPr>
              <a:t> </a:t>
            </a:r>
            <a:r>
              <a:rPr lang="en-US" i="1" dirty="0">
                <a:solidFill>
                  <a:schemeClr val="bg1">
                    <a:lumMod val="50000"/>
                  </a:schemeClr>
                </a:solidFill>
                <a:latin typeface="Consolas" pitchFamily="49" charset="0"/>
                <a:cs typeface="Consolas" pitchFamily="49" charset="0"/>
              </a:rPr>
              <a:t>// Creates an empty object</a:t>
            </a:r>
          </a:p>
          <a:p>
            <a:pPr lvl="1"/>
            <a:r>
              <a:rPr lang="en-US" dirty="0" err="1">
                <a:solidFill>
                  <a:schemeClr val="accent4">
                    <a:lumMod val="50000"/>
                  </a:schemeClr>
                </a:solidFill>
                <a:latin typeface="Consolas" pitchFamily="49" charset="0"/>
                <a:cs typeface="Consolas" pitchFamily="49" charset="0"/>
              </a:rPr>
              <a:t>employee</a:t>
            </a:r>
            <a:r>
              <a:rPr lang="en-US" dirty="0" err="1">
                <a:latin typeface="Consolas" pitchFamily="49" charset="0"/>
                <a:cs typeface="Consolas" pitchFamily="49" charset="0"/>
              </a:rPr>
              <a:t>.</a:t>
            </a:r>
            <a:r>
              <a:rPr lang="en-US" dirty="0" err="1">
                <a:solidFill>
                  <a:srgbClr val="7030A0"/>
                </a:solidFill>
                <a:latin typeface="Consolas" pitchFamily="49" charset="0"/>
                <a:cs typeface="Consolas" pitchFamily="49" charset="0"/>
              </a:rPr>
              <a:t>firstName</a:t>
            </a:r>
            <a:r>
              <a:rPr lang="en-US" dirty="0">
                <a:latin typeface="Consolas" pitchFamily="49" charset="0"/>
                <a:cs typeface="Consolas" pitchFamily="49" charset="0"/>
              </a:rPr>
              <a:t> = "Peter";</a:t>
            </a:r>
          </a:p>
          <a:p>
            <a:pPr lvl="1"/>
            <a:r>
              <a:rPr lang="en-US" dirty="0" err="1">
                <a:solidFill>
                  <a:schemeClr val="accent4">
                    <a:lumMod val="50000"/>
                  </a:schemeClr>
                </a:solidFill>
                <a:latin typeface="Consolas" pitchFamily="49" charset="0"/>
                <a:cs typeface="Consolas" pitchFamily="49" charset="0"/>
              </a:rPr>
              <a:t>employee</a:t>
            </a:r>
            <a:r>
              <a:rPr lang="en-US" dirty="0" err="1">
                <a:latin typeface="Consolas" pitchFamily="49" charset="0"/>
                <a:cs typeface="Consolas" pitchFamily="49" charset="0"/>
              </a:rPr>
              <a:t>.</a:t>
            </a:r>
            <a:r>
              <a:rPr lang="en-US" dirty="0" err="1">
                <a:solidFill>
                  <a:srgbClr val="7030A0"/>
                </a:solidFill>
                <a:latin typeface="Consolas" pitchFamily="49" charset="0"/>
                <a:cs typeface="Consolas" pitchFamily="49" charset="0"/>
              </a:rPr>
              <a:t>lastName</a:t>
            </a:r>
            <a:r>
              <a:rPr lang="en-US" dirty="0">
                <a:latin typeface="Consolas" pitchFamily="49" charset="0"/>
                <a:cs typeface="Consolas" pitchFamily="49" charset="0"/>
              </a:rPr>
              <a:t> = "Peterson";</a:t>
            </a:r>
          </a:p>
          <a:p>
            <a:pPr lvl="1"/>
            <a:r>
              <a:rPr lang="en-US" dirty="0" err="1">
                <a:solidFill>
                  <a:schemeClr val="accent4">
                    <a:lumMod val="50000"/>
                  </a:schemeClr>
                </a:solidFill>
                <a:latin typeface="Consolas" pitchFamily="49" charset="0"/>
                <a:cs typeface="Consolas" pitchFamily="49" charset="0"/>
              </a:rPr>
              <a:t>employee</a:t>
            </a:r>
            <a:r>
              <a:rPr lang="en-US" dirty="0" err="1">
                <a:latin typeface="Consolas" pitchFamily="49" charset="0"/>
                <a:cs typeface="Consolas" pitchFamily="49" charset="0"/>
              </a:rPr>
              <a:t>.</a:t>
            </a:r>
            <a:r>
              <a:rPr lang="en-US" dirty="0" err="1">
                <a:solidFill>
                  <a:srgbClr val="7030A0"/>
                </a:solidFill>
                <a:latin typeface="Consolas" pitchFamily="49" charset="0"/>
                <a:cs typeface="Consolas" pitchFamily="49" charset="0"/>
              </a:rPr>
              <a:t>position</a:t>
            </a:r>
            <a:r>
              <a:rPr lang="en-US" dirty="0">
                <a:latin typeface="Consolas" pitchFamily="49" charset="0"/>
                <a:cs typeface="Consolas" pitchFamily="49" charset="0"/>
              </a:rPr>
              <a:t> = "developer";</a:t>
            </a:r>
          </a:p>
          <a:p>
            <a:pPr lvl="1"/>
            <a:r>
              <a:rPr lang="en-US" dirty="0" err="1">
                <a:solidFill>
                  <a:schemeClr val="accent4">
                    <a:lumMod val="50000"/>
                  </a:schemeClr>
                </a:solidFill>
                <a:latin typeface="Consolas" pitchFamily="49" charset="0"/>
                <a:cs typeface="Consolas" pitchFamily="49" charset="0"/>
              </a:rPr>
              <a:t>employee</a:t>
            </a:r>
            <a:r>
              <a:rPr lang="en-US" dirty="0" err="1">
                <a:latin typeface="Consolas" pitchFamily="49" charset="0"/>
                <a:cs typeface="Consolas" pitchFamily="49" charset="0"/>
              </a:rPr>
              <a:t>.</a:t>
            </a:r>
            <a:r>
              <a:rPr lang="en-US" dirty="0" err="1">
                <a:solidFill>
                  <a:srgbClr val="7030A0"/>
                </a:solidFill>
                <a:latin typeface="Consolas" pitchFamily="49" charset="0"/>
                <a:cs typeface="Consolas" pitchFamily="49" charset="0"/>
              </a:rPr>
              <a:t>fullName</a:t>
            </a:r>
            <a:r>
              <a:rPr lang="en-US" dirty="0">
                <a:latin typeface="Consolas" pitchFamily="49" charset="0"/>
                <a:cs typeface="Consolas" pitchFamily="49" charset="0"/>
              </a:rPr>
              <a:t> = </a:t>
            </a:r>
            <a:r>
              <a:rPr lang="en-US" dirty="0">
                <a:solidFill>
                  <a:srgbClr val="0070C0"/>
                </a:solidFill>
                <a:latin typeface="Consolas" pitchFamily="49" charset="0"/>
                <a:cs typeface="Consolas" pitchFamily="49" charset="0"/>
              </a:rPr>
              <a:t>function</a:t>
            </a:r>
            <a:r>
              <a:rPr lang="en-US" dirty="0">
                <a:latin typeface="Consolas" pitchFamily="49" charset="0"/>
                <a:cs typeface="Consolas" pitchFamily="49" charset="0"/>
              </a:rPr>
              <a:t>() {</a:t>
            </a:r>
          </a:p>
          <a:p>
            <a:pPr lvl="1"/>
            <a:r>
              <a:rPr lang="en-US" dirty="0">
                <a:latin typeface="Consolas" pitchFamily="49" charset="0"/>
                <a:cs typeface="Consolas" pitchFamily="49" charset="0"/>
              </a:rPr>
              <a:t>    </a:t>
            </a:r>
            <a:r>
              <a:rPr lang="en-US" dirty="0">
                <a:solidFill>
                  <a:srgbClr val="0070C0"/>
                </a:solidFill>
                <a:latin typeface="Consolas" pitchFamily="49" charset="0"/>
                <a:cs typeface="Consolas" pitchFamily="49" charset="0"/>
              </a:rPr>
              <a:t>return</a:t>
            </a:r>
            <a:r>
              <a:rPr lang="en-US" dirty="0">
                <a:latin typeface="Consolas" pitchFamily="49" charset="0"/>
                <a:cs typeface="Consolas" pitchFamily="49" charset="0"/>
              </a:rPr>
              <a:t> </a:t>
            </a:r>
            <a:r>
              <a:rPr lang="en-US" dirty="0" err="1">
                <a:solidFill>
                  <a:srgbClr val="0070C0"/>
                </a:solidFill>
                <a:latin typeface="Consolas" pitchFamily="49" charset="0"/>
                <a:cs typeface="Consolas" pitchFamily="49" charset="0"/>
              </a:rPr>
              <a:t>this</a:t>
            </a:r>
            <a:r>
              <a:rPr lang="en-US" dirty="0" err="1">
                <a:latin typeface="Consolas" pitchFamily="49" charset="0"/>
                <a:cs typeface="Consolas" pitchFamily="49" charset="0"/>
              </a:rPr>
              <a:t>.firstName</a:t>
            </a:r>
            <a:r>
              <a:rPr lang="en-US" dirty="0">
                <a:latin typeface="Consolas" pitchFamily="49" charset="0"/>
                <a:cs typeface="Consolas" pitchFamily="49" charset="0"/>
              </a:rPr>
              <a:t> + " " + </a:t>
            </a:r>
            <a:r>
              <a:rPr lang="en-US" dirty="0" err="1">
                <a:solidFill>
                  <a:srgbClr val="0070C0"/>
                </a:solidFill>
                <a:latin typeface="Consolas" pitchFamily="49" charset="0"/>
                <a:cs typeface="Consolas" pitchFamily="49" charset="0"/>
              </a:rPr>
              <a:t>this</a:t>
            </a:r>
            <a:r>
              <a:rPr lang="en-US" dirty="0" err="1">
                <a:latin typeface="Consolas" pitchFamily="49" charset="0"/>
                <a:cs typeface="Consolas" pitchFamily="49" charset="0"/>
              </a:rPr>
              <a:t>.lastName</a:t>
            </a:r>
            <a:r>
              <a:rPr lang="en-US" dirty="0">
                <a:latin typeface="Consolas" pitchFamily="49" charset="0"/>
                <a:cs typeface="Consolas" pitchFamily="49" charset="0"/>
              </a:rPr>
              <a:t>; </a:t>
            </a:r>
            <a:endParaRPr lang="uk-UA" dirty="0">
              <a:latin typeface="Consolas" pitchFamily="49" charset="0"/>
              <a:cs typeface="Consolas" pitchFamily="49" charset="0"/>
            </a:endParaRPr>
          </a:p>
          <a:p>
            <a:pPr lvl="1"/>
            <a:r>
              <a:rPr lang="en-US" dirty="0">
                <a:latin typeface="Consolas" pitchFamily="49" charset="0"/>
                <a:cs typeface="Consolas" pitchFamily="49" charset="0"/>
              </a:rPr>
              <a:t>}</a:t>
            </a:r>
          </a:p>
          <a:p>
            <a:pPr lvl="1"/>
            <a:r>
              <a:rPr lang="en-US" dirty="0">
                <a:solidFill>
                  <a:srgbClr val="0070C0"/>
                </a:solidFill>
                <a:latin typeface="Consolas" pitchFamily="49" charset="0"/>
                <a:cs typeface="Consolas" pitchFamily="49" charset="0"/>
              </a:rPr>
              <a:t>console.log</a:t>
            </a:r>
            <a:r>
              <a:rPr lang="en-US" dirty="0">
                <a:latin typeface="Consolas" pitchFamily="49" charset="0"/>
                <a:cs typeface="Consolas" pitchFamily="49" charset="0"/>
              </a:rPr>
              <a:t>(</a:t>
            </a:r>
            <a:r>
              <a:rPr lang="en-US" dirty="0">
                <a:solidFill>
                  <a:schemeClr val="accent4">
                    <a:lumMod val="50000"/>
                  </a:schemeClr>
                </a:solidFill>
                <a:latin typeface="Consolas" pitchFamily="49" charset="0"/>
                <a:cs typeface="Consolas" pitchFamily="49" charset="0"/>
              </a:rPr>
              <a:t>employee</a:t>
            </a:r>
            <a:r>
              <a:rPr lang="en-US" dirty="0">
                <a:latin typeface="Consolas" pitchFamily="49" charset="0"/>
                <a:cs typeface="Consolas" pitchFamily="49" charset="0"/>
              </a:rPr>
              <a:t>);</a:t>
            </a:r>
          </a:p>
          <a:p>
            <a:endParaRPr lang="en-US" sz="2400" dirty="0"/>
          </a:p>
          <a:p>
            <a:endParaRPr lang="en-US" sz="2400" dirty="0"/>
          </a:p>
        </p:txBody>
      </p:sp>
      <p:sp>
        <p:nvSpPr>
          <p:cNvPr id="18435" name="Title 1">
            <a:extLst>
              <a:ext uri="{FF2B5EF4-FFF2-40B4-BE49-F238E27FC236}">
                <a16:creationId xmlns:a16="http://schemas.microsoft.com/office/drawing/2014/main" id="{E651A6C7-F2C8-4961-8B1A-25705A6B229F}"/>
              </a:ext>
            </a:extLst>
          </p:cNvPr>
          <p:cNvSpPr>
            <a:spLocks noGrp="1"/>
          </p:cNvSpPr>
          <p:nvPr>
            <p:ph type="title"/>
          </p:nvPr>
        </p:nvSpPr>
        <p:spPr/>
        <p:txBody>
          <a:bodyPr/>
          <a:lstStyle/>
          <a:p>
            <a:r>
              <a:rPr lang="en-US" sz="3600" dirty="0">
                <a:latin typeface="Proxima Nova Black" charset="0"/>
              </a:rPr>
              <a:t>JavaScript Objects</a:t>
            </a:r>
            <a:r>
              <a:rPr lang="uk-UA" sz="3600" dirty="0">
                <a:latin typeface="Proxima Nova Black" charset="0"/>
              </a:rPr>
              <a:t>. </a:t>
            </a:r>
            <a:r>
              <a:rPr lang="en-US" sz="3600" b="1" dirty="0">
                <a:latin typeface="Proxima Nova Black" charset="0"/>
              </a:rPr>
              <a:t>Creating</a:t>
            </a:r>
          </a:p>
        </p:txBody>
      </p:sp>
    </p:spTree>
    <p:extLst>
      <p:ext uri="{BB962C8B-B14F-4D97-AF65-F5344CB8AC3E}">
        <p14:creationId xmlns:p14="http://schemas.microsoft.com/office/powerpoint/2010/main" val="309411165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7" name="Content Placeholder 2">
            <a:extLst>
              <a:ext uri="{FF2B5EF4-FFF2-40B4-BE49-F238E27FC236}">
                <a16:creationId xmlns:a16="http://schemas.microsoft.com/office/drawing/2014/main" id="{2A46A0C8-8743-44F3-ADA4-31065EC466D4}"/>
              </a:ext>
            </a:extLst>
          </p:cNvPr>
          <p:cNvSpPr>
            <a:spLocks noGrp="1"/>
          </p:cNvSpPr>
          <p:nvPr>
            <p:ph type="body" sz="quarter" idx="10"/>
          </p:nvPr>
        </p:nvSpPr>
        <p:spPr>
          <a:xfrm>
            <a:off x="362858" y="1105896"/>
            <a:ext cx="11494709" cy="5635145"/>
          </a:xfrm>
        </p:spPr>
        <p:txBody>
          <a:bodyPr rtlCol="0">
            <a:noAutofit/>
          </a:bodyPr>
          <a:lstStyle/>
          <a:p>
            <a:r>
              <a:rPr lang="uk-UA" sz="2400" b="1" dirty="0"/>
              <a:t>3</a:t>
            </a:r>
            <a:r>
              <a:rPr lang="en-US" sz="2400" b="1" dirty="0"/>
              <a:t>) </a:t>
            </a:r>
            <a:r>
              <a:rPr lang="en-US" sz="2400" b="1" dirty="0">
                <a:solidFill>
                  <a:srgbClr val="7030A0"/>
                </a:solidFill>
              </a:rPr>
              <a:t>Using the object constructor function </a:t>
            </a:r>
            <a:endParaRPr lang="uk-UA" sz="2400" b="1" dirty="0">
              <a:solidFill>
                <a:srgbClr val="7030A0"/>
              </a:solidFill>
            </a:endParaRPr>
          </a:p>
          <a:p>
            <a:r>
              <a:rPr lang="en-US" sz="2400" dirty="0"/>
              <a:t>Sometimes we need a "</a:t>
            </a:r>
            <a:r>
              <a:rPr lang="en-US" sz="2400" b="1" dirty="0">
                <a:solidFill>
                  <a:srgbClr val="7030A0"/>
                </a:solidFill>
              </a:rPr>
              <a:t>blueprint</a:t>
            </a:r>
            <a:r>
              <a:rPr lang="en-US" sz="2400" dirty="0"/>
              <a:t>" for creating many objects of the same "</a:t>
            </a:r>
            <a:r>
              <a:rPr lang="en-US" sz="2400" b="1" dirty="0">
                <a:solidFill>
                  <a:srgbClr val="7030A0"/>
                </a:solidFill>
              </a:rPr>
              <a:t>type</a:t>
            </a:r>
            <a:r>
              <a:rPr lang="en-US" sz="2400" dirty="0"/>
              <a:t>".</a:t>
            </a:r>
          </a:p>
          <a:p>
            <a:r>
              <a:rPr lang="en-US" sz="2400" dirty="0"/>
              <a:t>The way to create an "</a:t>
            </a:r>
            <a:r>
              <a:rPr lang="en-US" sz="2400" b="1" dirty="0">
                <a:solidFill>
                  <a:srgbClr val="7030A0"/>
                </a:solidFill>
              </a:rPr>
              <a:t>object type</a:t>
            </a:r>
            <a:r>
              <a:rPr lang="en-US" sz="2400" dirty="0"/>
              <a:t>", is to use an </a:t>
            </a:r>
            <a:r>
              <a:rPr lang="en-US" sz="2400" b="1" dirty="0">
                <a:solidFill>
                  <a:srgbClr val="7030A0"/>
                </a:solidFill>
              </a:rPr>
              <a:t>object constructor function</a:t>
            </a:r>
            <a:r>
              <a:rPr lang="en-US" sz="2400" dirty="0"/>
              <a:t>.</a:t>
            </a:r>
          </a:p>
          <a:p>
            <a:r>
              <a:rPr lang="en-US" sz="2400" dirty="0"/>
              <a:t>Objects can be created using the </a:t>
            </a:r>
            <a:r>
              <a:rPr lang="en-US" sz="2400" b="1" dirty="0">
                <a:solidFill>
                  <a:srgbClr val="7030A0"/>
                </a:solidFill>
              </a:rPr>
              <a:t>constructor function </a:t>
            </a:r>
            <a:r>
              <a:rPr lang="en-US" sz="2400" dirty="0"/>
              <a:t>by the following two steps:</a:t>
            </a:r>
            <a:endParaRPr lang="uk-UA" sz="2400" dirty="0"/>
          </a:p>
          <a:p>
            <a:r>
              <a:rPr lang="uk-UA" sz="2400" dirty="0"/>
              <a:t>      1. </a:t>
            </a:r>
            <a:r>
              <a:rPr lang="en-US" sz="2400" dirty="0"/>
              <a:t>Define the object type by writing the </a:t>
            </a:r>
            <a:r>
              <a:rPr lang="en-US" sz="2400" b="1" dirty="0">
                <a:solidFill>
                  <a:srgbClr val="7030A0"/>
                </a:solidFill>
              </a:rPr>
              <a:t>constructor function</a:t>
            </a:r>
            <a:r>
              <a:rPr lang="en-US" sz="2400" dirty="0"/>
              <a:t>. By convention, </a:t>
            </a:r>
            <a:r>
              <a:rPr lang="en-US" sz="2400" b="1" dirty="0">
                <a:solidFill>
                  <a:srgbClr val="7030A0"/>
                </a:solidFill>
              </a:rPr>
              <a:t>name</a:t>
            </a:r>
            <a:r>
              <a:rPr lang="en-US" sz="2400" dirty="0"/>
              <a:t> of the constructor function starts with a </a:t>
            </a:r>
            <a:r>
              <a:rPr lang="en-US" sz="2400" b="1" dirty="0">
                <a:solidFill>
                  <a:srgbClr val="7030A0"/>
                </a:solidFill>
              </a:rPr>
              <a:t>capital letter</a:t>
            </a:r>
            <a:r>
              <a:rPr lang="uk-UA" sz="2400" b="1" dirty="0">
                <a:solidFill>
                  <a:srgbClr val="7030A0"/>
                </a:solidFill>
              </a:rPr>
              <a:t>.</a:t>
            </a:r>
          </a:p>
          <a:p>
            <a:r>
              <a:rPr lang="uk-UA" sz="2400" dirty="0"/>
              <a:t>      2. </a:t>
            </a:r>
            <a:r>
              <a:rPr lang="en-US" sz="2400" dirty="0"/>
              <a:t>Objects of the same type are created by calling the constructor function with the </a:t>
            </a:r>
            <a:r>
              <a:rPr lang="en-US" sz="2400" b="1" dirty="0">
                <a:solidFill>
                  <a:srgbClr val="7030A0"/>
                </a:solidFill>
              </a:rPr>
              <a:t>new</a:t>
            </a:r>
            <a:r>
              <a:rPr lang="en-US" sz="2400" dirty="0">
                <a:solidFill>
                  <a:srgbClr val="7030A0"/>
                </a:solidFill>
              </a:rPr>
              <a:t> </a:t>
            </a:r>
            <a:r>
              <a:rPr lang="en-US" sz="2400" dirty="0"/>
              <a:t>keyword</a:t>
            </a:r>
            <a:r>
              <a:rPr lang="uk-UA" sz="2400" dirty="0"/>
              <a:t>.</a:t>
            </a:r>
            <a:endParaRPr lang="en-US" sz="2400" b="1" dirty="0">
              <a:solidFill>
                <a:schemeClr val="accent2">
                  <a:lumMod val="40000"/>
                  <a:lumOff val="60000"/>
                </a:schemeClr>
              </a:solidFill>
            </a:endParaRPr>
          </a:p>
          <a:p>
            <a:endParaRPr lang="en-US" sz="2400" dirty="0"/>
          </a:p>
          <a:p>
            <a:endParaRPr lang="en-US" sz="2400" dirty="0"/>
          </a:p>
        </p:txBody>
      </p:sp>
      <p:sp>
        <p:nvSpPr>
          <p:cNvPr id="18435" name="Title 1">
            <a:extLst>
              <a:ext uri="{FF2B5EF4-FFF2-40B4-BE49-F238E27FC236}">
                <a16:creationId xmlns:a16="http://schemas.microsoft.com/office/drawing/2014/main" id="{E651A6C7-F2C8-4961-8B1A-25705A6B229F}"/>
              </a:ext>
            </a:extLst>
          </p:cNvPr>
          <p:cNvSpPr>
            <a:spLocks noGrp="1"/>
          </p:cNvSpPr>
          <p:nvPr>
            <p:ph type="title"/>
          </p:nvPr>
        </p:nvSpPr>
        <p:spPr/>
        <p:txBody>
          <a:bodyPr/>
          <a:lstStyle/>
          <a:p>
            <a:r>
              <a:rPr lang="en-US" sz="3600" dirty="0">
                <a:latin typeface="Proxima Nova Black" charset="0"/>
              </a:rPr>
              <a:t>JavaScript Objects</a:t>
            </a:r>
            <a:r>
              <a:rPr lang="uk-UA" sz="3600" dirty="0">
                <a:latin typeface="Proxima Nova Black" charset="0"/>
              </a:rPr>
              <a:t>. </a:t>
            </a:r>
            <a:r>
              <a:rPr lang="en-US" sz="3600" b="1" dirty="0">
                <a:latin typeface="Proxima Nova Black" charset="0"/>
              </a:rPr>
              <a:t>Creating</a:t>
            </a:r>
          </a:p>
        </p:txBody>
      </p:sp>
    </p:spTree>
    <p:extLst>
      <p:ext uri="{BB962C8B-B14F-4D97-AF65-F5344CB8AC3E}">
        <p14:creationId xmlns:p14="http://schemas.microsoft.com/office/powerpoint/2010/main" val="319464838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7" name="Content Placeholder 2">
            <a:extLst>
              <a:ext uri="{FF2B5EF4-FFF2-40B4-BE49-F238E27FC236}">
                <a16:creationId xmlns:a16="http://schemas.microsoft.com/office/drawing/2014/main" id="{2A46A0C8-8743-44F3-ADA4-31065EC466D4}"/>
              </a:ext>
            </a:extLst>
          </p:cNvPr>
          <p:cNvSpPr>
            <a:spLocks noGrp="1"/>
          </p:cNvSpPr>
          <p:nvPr>
            <p:ph type="body" sz="quarter" idx="10"/>
          </p:nvPr>
        </p:nvSpPr>
        <p:spPr>
          <a:xfrm>
            <a:off x="192730" y="1105896"/>
            <a:ext cx="11494709" cy="5635145"/>
          </a:xfrm>
        </p:spPr>
        <p:txBody>
          <a:bodyPr rtlCol="0">
            <a:noAutofit/>
          </a:bodyPr>
          <a:lstStyle/>
          <a:p>
            <a:r>
              <a:rPr lang="uk-UA" sz="2400" b="1" dirty="0"/>
              <a:t>3</a:t>
            </a:r>
            <a:r>
              <a:rPr lang="en-US" sz="2400" b="1" dirty="0"/>
              <a:t>) </a:t>
            </a:r>
            <a:r>
              <a:rPr lang="en-US" sz="2400" b="1" dirty="0">
                <a:solidFill>
                  <a:srgbClr val="7030A0"/>
                </a:solidFill>
              </a:rPr>
              <a:t>Using the object constructor function </a:t>
            </a:r>
            <a:endParaRPr lang="uk-UA" sz="2400" b="1" dirty="0">
              <a:solidFill>
                <a:srgbClr val="7030A0"/>
              </a:solidFill>
            </a:endParaRPr>
          </a:p>
          <a:p>
            <a:r>
              <a:rPr lang="en-US" sz="2400" dirty="0"/>
              <a:t>To define an object type create a function for the object type that specifies its name, properties, and methods. Let’s create constructor function for the human type object</a:t>
            </a:r>
            <a:endParaRPr lang="uk-UA" sz="2400" dirty="0"/>
          </a:p>
          <a:p>
            <a:r>
              <a:rPr lang="uk-UA" dirty="0">
                <a:latin typeface="Consolas" pitchFamily="49" charset="0"/>
                <a:cs typeface="Consolas" pitchFamily="49" charset="0"/>
              </a:rPr>
              <a:t>	</a:t>
            </a:r>
            <a:r>
              <a:rPr lang="en-US" sz="2000" dirty="0">
                <a:solidFill>
                  <a:srgbClr val="0070C0"/>
                </a:solidFill>
                <a:latin typeface="Consolas" pitchFamily="49" charset="0"/>
                <a:cs typeface="Consolas" pitchFamily="49" charset="0"/>
              </a:rPr>
              <a:t>function</a:t>
            </a:r>
            <a:r>
              <a:rPr lang="en-US" sz="2000" dirty="0">
                <a:latin typeface="Consolas" pitchFamily="49" charset="0"/>
                <a:cs typeface="Consolas" pitchFamily="49" charset="0"/>
              </a:rPr>
              <a:t> </a:t>
            </a:r>
            <a:r>
              <a:rPr lang="en-US" sz="2000" dirty="0">
                <a:solidFill>
                  <a:schemeClr val="accent4">
                    <a:lumMod val="50000"/>
                  </a:schemeClr>
                </a:solidFill>
                <a:latin typeface="Consolas" pitchFamily="49" charset="0"/>
                <a:cs typeface="Consolas" pitchFamily="49" charset="0"/>
              </a:rPr>
              <a:t>Employee</a:t>
            </a:r>
            <a:r>
              <a:rPr lang="en-US" sz="2000" dirty="0">
                <a:latin typeface="Consolas" pitchFamily="49" charset="0"/>
                <a:cs typeface="Consolas" pitchFamily="49" charset="0"/>
              </a:rPr>
              <a:t>(</a:t>
            </a:r>
            <a:r>
              <a:rPr lang="en-US" sz="2000" dirty="0" err="1">
                <a:solidFill>
                  <a:srgbClr val="7030A0"/>
                </a:solidFill>
                <a:latin typeface="Consolas" pitchFamily="49" charset="0"/>
                <a:cs typeface="Consolas" pitchFamily="49" charset="0"/>
              </a:rPr>
              <a:t>firstName</a:t>
            </a:r>
            <a:r>
              <a:rPr lang="en-US" sz="2000" dirty="0">
                <a:solidFill>
                  <a:srgbClr val="7030A0"/>
                </a:solidFill>
                <a:latin typeface="Consolas" pitchFamily="49" charset="0"/>
                <a:cs typeface="Consolas" pitchFamily="49" charset="0"/>
              </a:rPr>
              <a:t>, </a:t>
            </a:r>
            <a:r>
              <a:rPr lang="en-US" sz="2000" dirty="0" err="1">
                <a:solidFill>
                  <a:srgbClr val="7030A0"/>
                </a:solidFill>
                <a:latin typeface="Consolas" pitchFamily="49" charset="0"/>
                <a:cs typeface="Consolas" pitchFamily="49" charset="0"/>
              </a:rPr>
              <a:t>lastName</a:t>
            </a:r>
            <a:r>
              <a:rPr lang="en-US" sz="2000" dirty="0">
                <a:latin typeface="Consolas" pitchFamily="49" charset="0"/>
                <a:cs typeface="Consolas" pitchFamily="49" charset="0"/>
              </a:rPr>
              <a:t>, </a:t>
            </a:r>
            <a:r>
              <a:rPr lang="en-US" sz="2000" dirty="0">
                <a:solidFill>
                  <a:srgbClr val="7030A0"/>
                </a:solidFill>
                <a:latin typeface="Consolas" pitchFamily="49" charset="0"/>
                <a:cs typeface="Consolas" pitchFamily="49" charset="0"/>
              </a:rPr>
              <a:t>position</a:t>
            </a:r>
            <a:r>
              <a:rPr lang="en-US" sz="2000" dirty="0">
                <a:latin typeface="Consolas" pitchFamily="49" charset="0"/>
                <a:cs typeface="Consolas" pitchFamily="49" charset="0"/>
              </a:rPr>
              <a:t>){</a:t>
            </a:r>
          </a:p>
          <a:p>
            <a:pPr lvl="1"/>
            <a:r>
              <a:rPr lang="en-US" sz="2000" dirty="0">
                <a:latin typeface="Consolas" pitchFamily="49" charset="0"/>
                <a:cs typeface="Consolas" pitchFamily="49" charset="0"/>
              </a:rPr>
              <a:t>    </a:t>
            </a:r>
            <a:r>
              <a:rPr lang="en-US" sz="2000" dirty="0" err="1">
                <a:solidFill>
                  <a:srgbClr val="0070C0"/>
                </a:solidFill>
                <a:latin typeface="Consolas" pitchFamily="49" charset="0"/>
                <a:cs typeface="Consolas" pitchFamily="49" charset="0"/>
              </a:rPr>
              <a:t>this</a:t>
            </a:r>
            <a:r>
              <a:rPr lang="en-US" sz="2000" dirty="0" err="1">
                <a:latin typeface="Consolas" pitchFamily="49" charset="0"/>
                <a:cs typeface="Consolas" pitchFamily="49" charset="0"/>
              </a:rPr>
              <a:t>.</a:t>
            </a:r>
            <a:r>
              <a:rPr lang="en-US" sz="2000" dirty="0" err="1">
                <a:solidFill>
                  <a:srgbClr val="7030A0"/>
                </a:solidFill>
                <a:latin typeface="Consolas" pitchFamily="49" charset="0"/>
                <a:cs typeface="Consolas" pitchFamily="49" charset="0"/>
              </a:rPr>
              <a:t>firstName</a:t>
            </a:r>
            <a:r>
              <a:rPr lang="en-US" sz="2000" dirty="0">
                <a:latin typeface="Consolas" pitchFamily="49" charset="0"/>
                <a:cs typeface="Consolas" pitchFamily="49" charset="0"/>
              </a:rPr>
              <a:t> = </a:t>
            </a:r>
            <a:r>
              <a:rPr lang="en-US" sz="2000" dirty="0" err="1">
                <a:solidFill>
                  <a:srgbClr val="7030A0"/>
                </a:solidFill>
                <a:latin typeface="Consolas" pitchFamily="49" charset="0"/>
                <a:cs typeface="Consolas" pitchFamily="49" charset="0"/>
              </a:rPr>
              <a:t>firstName</a:t>
            </a:r>
            <a:r>
              <a:rPr lang="en-US" sz="2000" dirty="0">
                <a:latin typeface="Consolas" pitchFamily="49" charset="0"/>
                <a:cs typeface="Consolas" pitchFamily="49" charset="0"/>
              </a:rPr>
              <a:t>;</a:t>
            </a:r>
          </a:p>
          <a:p>
            <a:pPr lvl="1"/>
            <a:r>
              <a:rPr lang="en-US" sz="2000" dirty="0">
                <a:latin typeface="Consolas" pitchFamily="49" charset="0"/>
                <a:cs typeface="Consolas" pitchFamily="49" charset="0"/>
              </a:rPr>
              <a:t>    </a:t>
            </a:r>
            <a:r>
              <a:rPr lang="en-US" sz="2000" dirty="0" err="1">
                <a:solidFill>
                  <a:srgbClr val="0070C0"/>
                </a:solidFill>
                <a:latin typeface="Consolas" pitchFamily="49" charset="0"/>
                <a:cs typeface="Consolas" pitchFamily="49" charset="0"/>
              </a:rPr>
              <a:t>this</a:t>
            </a:r>
            <a:r>
              <a:rPr lang="en-US" sz="2000" dirty="0" err="1">
                <a:latin typeface="Consolas" pitchFamily="49" charset="0"/>
                <a:cs typeface="Consolas" pitchFamily="49" charset="0"/>
              </a:rPr>
              <a:t>.</a:t>
            </a:r>
            <a:r>
              <a:rPr lang="en-US" sz="2000" dirty="0" err="1">
                <a:solidFill>
                  <a:srgbClr val="7030A0"/>
                </a:solidFill>
                <a:latin typeface="Consolas" pitchFamily="49" charset="0"/>
                <a:cs typeface="Consolas" pitchFamily="49" charset="0"/>
              </a:rPr>
              <a:t>lastName</a:t>
            </a:r>
            <a:r>
              <a:rPr lang="en-US" sz="2000" dirty="0">
                <a:latin typeface="Consolas" pitchFamily="49" charset="0"/>
                <a:cs typeface="Consolas" pitchFamily="49" charset="0"/>
              </a:rPr>
              <a:t> = </a:t>
            </a:r>
            <a:r>
              <a:rPr lang="en-US" sz="2000" dirty="0" err="1">
                <a:solidFill>
                  <a:srgbClr val="7030A0"/>
                </a:solidFill>
                <a:latin typeface="Consolas" pitchFamily="49" charset="0"/>
                <a:cs typeface="Consolas" pitchFamily="49" charset="0"/>
              </a:rPr>
              <a:t>lastName</a:t>
            </a:r>
            <a:r>
              <a:rPr lang="en-US" sz="2000" dirty="0">
                <a:latin typeface="Consolas" pitchFamily="49" charset="0"/>
                <a:cs typeface="Consolas" pitchFamily="49" charset="0"/>
              </a:rPr>
              <a:t>;</a:t>
            </a:r>
          </a:p>
          <a:p>
            <a:pPr lvl="2"/>
            <a:r>
              <a:rPr lang="en-US" sz="2000" dirty="0">
                <a:solidFill>
                  <a:srgbClr val="0070C0"/>
                </a:solidFill>
                <a:latin typeface="Consolas" pitchFamily="49" charset="0"/>
                <a:cs typeface="Consolas" pitchFamily="49" charset="0"/>
              </a:rPr>
              <a:t> </a:t>
            </a:r>
            <a:r>
              <a:rPr lang="en-US" sz="2000" dirty="0" err="1">
                <a:solidFill>
                  <a:srgbClr val="0070C0"/>
                </a:solidFill>
                <a:latin typeface="Consolas" pitchFamily="49" charset="0"/>
                <a:cs typeface="Consolas" pitchFamily="49" charset="0"/>
              </a:rPr>
              <a:t>this</a:t>
            </a:r>
            <a:r>
              <a:rPr lang="en-US" sz="2000" dirty="0" err="1">
                <a:latin typeface="Consolas" pitchFamily="49" charset="0"/>
                <a:cs typeface="Consolas" pitchFamily="49" charset="0"/>
              </a:rPr>
              <a:t>.</a:t>
            </a:r>
            <a:r>
              <a:rPr lang="en-US" sz="2000" dirty="0" err="1">
                <a:solidFill>
                  <a:srgbClr val="7030A0"/>
                </a:solidFill>
                <a:latin typeface="Consolas" pitchFamily="49" charset="0"/>
                <a:cs typeface="Consolas" pitchFamily="49" charset="0"/>
              </a:rPr>
              <a:t>position</a:t>
            </a:r>
            <a:r>
              <a:rPr lang="en-US" sz="2000" dirty="0">
                <a:latin typeface="Consolas" pitchFamily="49" charset="0"/>
                <a:cs typeface="Consolas" pitchFamily="49" charset="0"/>
              </a:rPr>
              <a:t> = </a:t>
            </a:r>
            <a:r>
              <a:rPr lang="en-US" sz="2000" dirty="0">
                <a:solidFill>
                  <a:srgbClr val="7030A0"/>
                </a:solidFill>
                <a:latin typeface="Consolas" pitchFamily="49" charset="0"/>
                <a:cs typeface="Consolas" pitchFamily="49" charset="0"/>
              </a:rPr>
              <a:t>position</a:t>
            </a:r>
            <a:r>
              <a:rPr lang="en-US" sz="2000" dirty="0">
                <a:latin typeface="Consolas" pitchFamily="49" charset="0"/>
                <a:cs typeface="Consolas" pitchFamily="49" charset="0"/>
              </a:rPr>
              <a:t>;</a:t>
            </a:r>
          </a:p>
          <a:p>
            <a:pPr lvl="1"/>
            <a:r>
              <a:rPr lang="en-US" sz="2000" dirty="0">
                <a:latin typeface="Consolas" pitchFamily="49" charset="0"/>
                <a:cs typeface="Consolas" pitchFamily="49" charset="0"/>
              </a:rPr>
              <a:t>    </a:t>
            </a:r>
            <a:r>
              <a:rPr lang="en-US" sz="2000" dirty="0" err="1">
                <a:solidFill>
                  <a:srgbClr val="0070C0"/>
                </a:solidFill>
                <a:latin typeface="Consolas" pitchFamily="49" charset="0"/>
                <a:cs typeface="Consolas" pitchFamily="49" charset="0"/>
              </a:rPr>
              <a:t>this</a:t>
            </a:r>
            <a:r>
              <a:rPr lang="en-US" sz="2000" dirty="0" err="1">
                <a:latin typeface="Consolas" pitchFamily="49" charset="0"/>
                <a:cs typeface="Consolas" pitchFamily="49" charset="0"/>
              </a:rPr>
              <a:t>.</a:t>
            </a:r>
            <a:r>
              <a:rPr lang="en-US" sz="2000" dirty="0" err="1">
                <a:solidFill>
                  <a:srgbClr val="7030A0"/>
                </a:solidFill>
                <a:latin typeface="Consolas" pitchFamily="49" charset="0"/>
                <a:cs typeface="Consolas" pitchFamily="49" charset="0"/>
              </a:rPr>
              <a:t>fullName</a:t>
            </a:r>
            <a:r>
              <a:rPr lang="en-US" sz="2000" dirty="0">
                <a:latin typeface="Consolas" pitchFamily="49" charset="0"/>
                <a:cs typeface="Consolas" pitchFamily="49" charset="0"/>
              </a:rPr>
              <a:t> = </a:t>
            </a:r>
            <a:r>
              <a:rPr lang="en-US" sz="2000" dirty="0">
                <a:solidFill>
                  <a:srgbClr val="0070C0"/>
                </a:solidFill>
                <a:latin typeface="Consolas" pitchFamily="49" charset="0"/>
                <a:cs typeface="Consolas" pitchFamily="49" charset="0"/>
              </a:rPr>
              <a:t>function</a:t>
            </a:r>
            <a:r>
              <a:rPr lang="en-US" sz="2000" dirty="0">
                <a:latin typeface="Consolas" pitchFamily="49" charset="0"/>
                <a:cs typeface="Consolas" pitchFamily="49" charset="0"/>
              </a:rPr>
              <a:t>() {</a:t>
            </a:r>
          </a:p>
          <a:p>
            <a:r>
              <a:rPr lang="en-US" sz="2000" dirty="0">
                <a:latin typeface="Consolas" pitchFamily="49" charset="0"/>
                <a:cs typeface="Consolas" pitchFamily="49" charset="0"/>
              </a:rPr>
              <a:t>        </a:t>
            </a:r>
            <a:r>
              <a:rPr lang="uk-UA" sz="2000" dirty="0">
                <a:latin typeface="Consolas" pitchFamily="49" charset="0"/>
                <a:cs typeface="Consolas" pitchFamily="49" charset="0"/>
              </a:rPr>
              <a:t>	</a:t>
            </a:r>
            <a:r>
              <a:rPr lang="en-US" sz="2000" dirty="0">
                <a:solidFill>
                  <a:srgbClr val="0070C0"/>
                </a:solidFill>
                <a:latin typeface="Consolas" pitchFamily="49" charset="0"/>
                <a:cs typeface="Consolas" pitchFamily="49" charset="0"/>
              </a:rPr>
              <a:t>return</a:t>
            </a:r>
            <a:r>
              <a:rPr lang="en-US" sz="2000" dirty="0">
                <a:latin typeface="Consolas" pitchFamily="49" charset="0"/>
                <a:cs typeface="Consolas" pitchFamily="49" charset="0"/>
              </a:rPr>
              <a:t> </a:t>
            </a:r>
            <a:r>
              <a:rPr lang="en-US" sz="2000" dirty="0" err="1">
                <a:solidFill>
                  <a:srgbClr val="0070C0"/>
                </a:solidFill>
                <a:latin typeface="Consolas" pitchFamily="49" charset="0"/>
                <a:cs typeface="Consolas" pitchFamily="49" charset="0"/>
              </a:rPr>
              <a:t>this</a:t>
            </a:r>
            <a:r>
              <a:rPr lang="en-US" sz="2000" dirty="0" err="1">
                <a:latin typeface="Consolas" pitchFamily="49" charset="0"/>
                <a:cs typeface="Consolas" pitchFamily="49" charset="0"/>
              </a:rPr>
              <a:t>.</a:t>
            </a:r>
            <a:r>
              <a:rPr lang="en-US" sz="2000" dirty="0" err="1">
                <a:solidFill>
                  <a:srgbClr val="7030A0"/>
                </a:solidFill>
                <a:latin typeface="Consolas" pitchFamily="49" charset="0"/>
                <a:cs typeface="Consolas" pitchFamily="49" charset="0"/>
              </a:rPr>
              <a:t>firstName</a:t>
            </a:r>
            <a:r>
              <a:rPr lang="en-US" sz="2000" dirty="0">
                <a:latin typeface="Consolas" pitchFamily="49" charset="0"/>
                <a:cs typeface="Consolas" pitchFamily="49" charset="0"/>
              </a:rPr>
              <a:t> + " " + </a:t>
            </a:r>
            <a:r>
              <a:rPr lang="en-US" sz="2000" dirty="0" err="1">
                <a:solidFill>
                  <a:srgbClr val="0070C0"/>
                </a:solidFill>
                <a:latin typeface="Consolas" pitchFamily="49" charset="0"/>
                <a:cs typeface="Consolas" pitchFamily="49" charset="0"/>
              </a:rPr>
              <a:t>this</a:t>
            </a:r>
            <a:r>
              <a:rPr lang="en-US" sz="2000" dirty="0" err="1">
                <a:latin typeface="Consolas" pitchFamily="49" charset="0"/>
                <a:cs typeface="Consolas" pitchFamily="49" charset="0"/>
              </a:rPr>
              <a:t>.</a:t>
            </a:r>
            <a:r>
              <a:rPr lang="en-US" sz="2000" dirty="0" err="1">
                <a:solidFill>
                  <a:srgbClr val="7030A0"/>
                </a:solidFill>
                <a:latin typeface="Consolas" pitchFamily="49" charset="0"/>
                <a:cs typeface="Consolas" pitchFamily="49" charset="0"/>
              </a:rPr>
              <a:t>lastName</a:t>
            </a:r>
            <a:r>
              <a:rPr lang="en-US" sz="2000" dirty="0">
                <a:latin typeface="Consolas" pitchFamily="49" charset="0"/>
                <a:cs typeface="Consolas" pitchFamily="49" charset="0"/>
              </a:rPr>
              <a:t>;</a:t>
            </a:r>
          </a:p>
          <a:p>
            <a:r>
              <a:rPr lang="en-US" sz="2000" dirty="0">
                <a:latin typeface="Consolas" pitchFamily="49" charset="0"/>
                <a:cs typeface="Consolas" pitchFamily="49" charset="0"/>
              </a:rPr>
              <a:t>    </a:t>
            </a:r>
            <a:r>
              <a:rPr lang="uk-UA" sz="2000" dirty="0">
                <a:latin typeface="Consolas" pitchFamily="49" charset="0"/>
                <a:cs typeface="Consolas" pitchFamily="49" charset="0"/>
              </a:rPr>
              <a:t>	  </a:t>
            </a:r>
            <a:r>
              <a:rPr lang="en-US" sz="2000" dirty="0">
                <a:latin typeface="Consolas" pitchFamily="49" charset="0"/>
                <a:cs typeface="Consolas" pitchFamily="49" charset="0"/>
              </a:rPr>
              <a:t>}</a:t>
            </a:r>
          </a:p>
          <a:p>
            <a:r>
              <a:rPr lang="uk-UA" sz="2000" dirty="0">
                <a:latin typeface="Consolas" pitchFamily="49" charset="0"/>
                <a:cs typeface="Consolas" pitchFamily="49" charset="0"/>
              </a:rPr>
              <a:t>	</a:t>
            </a:r>
            <a:r>
              <a:rPr lang="en-US" sz="2000" dirty="0">
                <a:latin typeface="Consolas" pitchFamily="49" charset="0"/>
                <a:cs typeface="Consolas" pitchFamily="49" charset="0"/>
              </a:rPr>
              <a:t>}</a:t>
            </a:r>
          </a:p>
          <a:p>
            <a:r>
              <a:rPr lang="en-US" sz="2400" dirty="0"/>
              <a:t>Now you can create as many objects as you want using this constructor function:</a:t>
            </a:r>
            <a:endParaRPr lang="uk-UA" sz="2400" dirty="0"/>
          </a:p>
          <a:p>
            <a:r>
              <a:rPr lang="en-US" sz="2400" dirty="0"/>
              <a:t>	</a:t>
            </a:r>
            <a:r>
              <a:rPr lang="en-US" sz="2000" dirty="0" err="1">
                <a:solidFill>
                  <a:srgbClr val="0070C0"/>
                </a:solidFill>
                <a:latin typeface="Consolas" pitchFamily="49" charset="0"/>
                <a:cs typeface="Consolas" pitchFamily="49" charset="0"/>
              </a:rPr>
              <a:t>var</a:t>
            </a:r>
            <a:r>
              <a:rPr lang="en-US" sz="2000" dirty="0">
                <a:solidFill>
                  <a:srgbClr val="0070C0"/>
                </a:solidFill>
                <a:latin typeface="Consolas" pitchFamily="49" charset="0"/>
                <a:cs typeface="Consolas" pitchFamily="49" charset="0"/>
              </a:rPr>
              <a:t> </a:t>
            </a:r>
            <a:r>
              <a:rPr lang="en-US" sz="2000" dirty="0" err="1">
                <a:latin typeface="Consolas" pitchFamily="49" charset="0"/>
                <a:cs typeface="Consolas" pitchFamily="49" charset="0"/>
              </a:rPr>
              <a:t>devPeterPeterson</a:t>
            </a:r>
            <a:r>
              <a:rPr lang="en-US" sz="2000" dirty="0">
                <a:latin typeface="Consolas" pitchFamily="49" charset="0"/>
                <a:cs typeface="Consolas" pitchFamily="49" charset="0"/>
              </a:rPr>
              <a:t> = </a:t>
            </a:r>
            <a:r>
              <a:rPr lang="en-US" sz="2000" dirty="0">
                <a:solidFill>
                  <a:srgbClr val="0070C0"/>
                </a:solidFill>
                <a:latin typeface="Consolas" pitchFamily="49" charset="0"/>
                <a:cs typeface="Consolas" pitchFamily="49" charset="0"/>
              </a:rPr>
              <a:t>new</a:t>
            </a:r>
            <a:r>
              <a:rPr lang="en-US" sz="2000" dirty="0">
                <a:latin typeface="Consolas" pitchFamily="49" charset="0"/>
                <a:cs typeface="Consolas" pitchFamily="49" charset="0"/>
              </a:rPr>
              <a:t> </a:t>
            </a:r>
            <a:r>
              <a:rPr lang="en-US" sz="2000" dirty="0">
                <a:solidFill>
                  <a:schemeClr val="accent4">
                    <a:lumMod val="50000"/>
                  </a:schemeClr>
                </a:solidFill>
                <a:latin typeface="Consolas" pitchFamily="49" charset="0"/>
                <a:cs typeface="Consolas" pitchFamily="49" charset="0"/>
              </a:rPr>
              <a:t>Employee</a:t>
            </a:r>
            <a:r>
              <a:rPr lang="en-US" sz="2000" dirty="0">
                <a:latin typeface="Consolas" pitchFamily="49" charset="0"/>
                <a:cs typeface="Consolas" pitchFamily="49" charset="0"/>
              </a:rPr>
              <a:t>("Peter", "Peterson", "</a:t>
            </a:r>
            <a:r>
              <a:rPr lang="en-US" sz="2000" dirty="0" err="1">
                <a:latin typeface="Consolas" pitchFamily="49" charset="0"/>
                <a:cs typeface="Consolas" pitchFamily="49" charset="0"/>
              </a:rPr>
              <a:t>dev</a:t>
            </a:r>
            <a:r>
              <a:rPr lang="en-US" sz="2000" dirty="0">
                <a:latin typeface="Consolas" pitchFamily="49" charset="0"/>
                <a:cs typeface="Consolas" pitchFamily="49" charset="0"/>
              </a:rPr>
              <a:t>");</a:t>
            </a:r>
          </a:p>
          <a:p>
            <a:r>
              <a:rPr lang="en-US" sz="2000" dirty="0">
                <a:latin typeface="Consolas" pitchFamily="49" charset="0"/>
                <a:cs typeface="Consolas" pitchFamily="49" charset="0"/>
              </a:rPr>
              <a:t>	</a:t>
            </a:r>
            <a:r>
              <a:rPr lang="en-US" sz="2000" dirty="0" err="1">
                <a:solidFill>
                  <a:srgbClr val="0070C0"/>
                </a:solidFill>
                <a:latin typeface="Consolas" pitchFamily="49" charset="0"/>
                <a:cs typeface="Consolas" pitchFamily="49" charset="0"/>
              </a:rPr>
              <a:t>var</a:t>
            </a:r>
            <a:r>
              <a:rPr lang="en-US" sz="2000" dirty="0">
                <a:solidFill>
                  <a:srgbClr val="0070C0"/>
                </a:solidFill>
                <a:latin typeface="Consolas" pitchFamily="49" charset="0"/>
                <a:cs typeface="Consolas" pitchFamily="49" charset="0"/>
              </a:rPr>
              <a:t> </a:t>
            </a:r>
            <a:r>
              <a:rPr lang="en-US" sz="2000" dirty="0" err="1">
                <a:latin typeface="Consolas" pitchFamily="49" charset="0"/>
                <a:cs typeface="Consolas" pitchFamily="49" charset="0"/>
              </a:rPr>
              <a:t>testerJohnJohnson</a:t>
            </a:r>
            <a:r>
              <a:rPr lang="en-US" sz="2000" dirty="0">
                <a:latin typeface="Consolas" pitchFamily="49" charset="0"/>
                <a:cs typeface="Consolas" pitchFamily="49" charset="0"/>
              </a:rPr>
              <a:t> = </a:t>
            </a:r>
            <a:r>
              <a:rPr lang="en-US" sz="2000" dirty="0">
                <a:solidFill>
                  <a:srgbClr val="0070C0"/>
                </a:solidFill>
                <a:latin typeface="Consolas" pitchFamily="49" charset="0"/>
                <a:cs typeface="Consolas" pitchFamily="49" charset="0"/>
              </a:rPr>
              <a:t>new</a:t>
            </a:r>
            <a:r>
              <a:rPr lang="en-US" sz="2000" dirty="0">
                <a:latin typeface="Consolas" pitchFamily="49" charset="0"/>
                <a:cs typeface="Consolas" pitchFamily="49" charset="0"/>
              </a:rPr>
              <a:t> </a:t>
            </a:r>
            <a:r>
              <a:rPr lang="en-US" sz="2000" dirty="0">
                <a:solidFill>
                  <a:schemeClr val="accent4">
                    <a:lumMod val="50000"/>
                  </a:schemeClr>
                </a:solidFill>
                <a:latin typeface="Consolas" pitchFamily="49" charset="0"/>
                <a:cs typeface="Consolas" pitchFamily="49" charset="0"/>
              </a:rPr>
              <a:t>Employee</a:t>
            </a:r>
            <a:r>
              <a:rPr lang="en-US" sz="2000" dirty="0">
                <a:latin typeface="Consolas" pitchFamily="49" charset="0"/>
                <a:cs typeface="Consolas" pitchFamily="49" charset="0"/>
              </a:rPr>
              <a:t>("John", "Johnson", "tester");</a:t>
            </a:r>
          </a:p>
          <a:p>
            <a:endParaRPr lang="en-US" sz="2000" dirty="0">
              <a:latin typeface="Consolas" pitchFamily="49" charset="0"/>
              <a:cs typeface="Consolas" pitchFamily="49" charset="0"/>
            </a:endParaRPr>
          </a:p>
          <a:p>
            <a:endParaRPr lang="en-US" sz="2400" dirty="0"/>
          </a:p>
          <a:p>
            <a:endParaRPr lang="en-US" sz="2400" dirty="0"/>
          </a:p>
        </p:txBody>
      </p:sp>
      <p:sp>
        <p:nvSpPr>
          <p:cNvPr id="18435" name="Title 1">
            <a:extLst>
              <a:ext uri="{FF2B5EF4-FFF2-40B4-BE49-F238E27FC236}">
                <a16:creationId xmlns:a16="http://schemas.microsoft.com/office/drawing/2014/main" id="{E651A6C7-F2C8-4961-8B1A-25705A6B229F}"/>
              </a:ext>
            </a:extLst>
          </p:cNvPr>
          <p:cNvSpPr>
            <a:spLocks noGrp="1"/>
          </p:cNvSpPr>
          <p:nvPr>
            <p:ph type="title"/>
          </p:nvPr>
        </p:nvSpPr>
        <p:spPr/>
        <p:txBody>
          <a:bodyPr/>
          <a:lstStyle/>
          <a:p>
            <a:r>
              <a:rPr lang="en-US" sz="3600" dirty="0">
                <a:latin typeface="Proxima Nova Black" charset="0"/>
              </a:rPr>
              <a:t>JavaScript Objects</a:t>
            </a:r>
            <a:r>
              <a:rPr lang="uk-UA" sz="3600" dirty="0">
                <a:latin typeface="Proxima Nova Black" charset="0"/>
              </a:rPr>
              <a:t>. </a:t>
            </a:r>
            <a:r>
              <a:rPr lang="en-US" sz="3600" b="1" dirty="0">
                <a:latin typeface="Proxima Nova Black" charset="0"/>
              </a:rPr>
              <a:t>Creating</a:t>
            </a:r>
          </a:p>
        </p:txBody>
      </p:sp>
    </p:spTree>
    <p:extLst>
      <p:ext uri="{BB962C8B-B14F-4D97-AF65-F5344CB8AC3E}">
        <p14:creationId xmlns:p14="http://schemas.microsoft.com/office/powerpoint/2010/main" val="374975310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7" name="Content Placeholder 2">
            <a:extLst>
              <a:ext uri="{FF2B5EF4-FFF2-40B4-BE49-F238E27FC236}">
                <a16:creationId xmlns:a16="http://schemas.microsoft.com/office/drawing/2014/main" id="{2A46A0C8-8743-44F3-ADA4-31065EC466D4}"/>
              </a:ext>
            </a:extLst>
          </p:cNvPr>
          <p:cNvSpPr>
            <a:spLocks noGrp="1"/>
          </p:cNvSpPr>
          <p:nvPr>
            <p:ph type="body" sz="quarter" idx="10"/>
          </p:nvPr>
        </p:nvSpPr>
        <p:spPr>
          <a:xfrm>
            <a:off x="192730" y="1105896"/>
            <a:ext cx="11494709" cy="5635145"/>
          </a:xfrm>
        </p:spPr>
        <p:txBody>
          <a:bodyPr rtlCol="0">
            <a:noAutofit/>
          </a:bodyPr>
          <a:lstStyle/>
          <a:p>
            <a:r>
              <a:rPr lang="en-US" sz="2400" dirty="0"/>
              <a:t>The </a:t>
            </a:r>
            <a:r>
              <a:rPr lang="en-US" sz="2400" b="1" dirty="0" err="1">
                <a:solidFill>
                  <a:srgbClr val="7030A0"/>
                </a:solidFill>
              </a:rPr>
              <a:t>hasOwnProperty</a:t>
            </a:r>
            <a:r>
              <a:rPr lang="en-US" sz="2400" b="1" dirty="0">
                <a:solidFill>
                  <a:srgbClr val="7030A0"/>
                </a:solidFill>
              </a:rPr>
              <a:t> () </a:t>
            </a:r>
            <a:r>
              <a:rPr lang="en-US" sz="2400" dirty="0"/>
              <a:t>method returns a Boolean value that indicates whether the object contains the specified own (un inherited) property or method.</a:t>
            </a:r>
          </a:p>
          <a:p>
            <a:r>
              <a:rPr lang="en-US" sz="2400" dirty="0"/>
              <a:t>The </a:t>
            </a:r>
            <a:r>
              <a:rPr lang="en-US" sz="2400" b="1" dirty="0">
                <a:solidFill>
                  <a:srgbClr val="7030A0"/>
                </a:solidFill>
              </a:rPr>
              <a:t>method returns true </a:t>
            </a:r>
            <a:r>
              <a:rPr lang="en-US" sz="2400" dirty="0"/>
              <a:t>if the object has an un inherited property with the specified name and </a:t>
            </a:r>
            <a:r>
              <a:rPr lang="en-US" sz="2400" b="1" dirty="0">
                <a:solidFill>
                  <a:srgbClr val="7030A0"/>
                </a:solidFill>
              </a:rPr>
              <a:t>false</a:t>
            </a:r>
            <a:r>
              <a:rPr lang="en-US" sz="2400" dirty="0"/>
              <a:t> if the object does not have a property with the specified name.</a:t>
            </a:r>
            <a:endParaRPr lang="ru-RU" sz="2400" dirty="0"/>
          </a:p>
          <a:p>
            <a:r>
              <a:rPr lang="uk-UA" sz="2400" dirty="0"/>
              <a:t>				</a:t>
            </a:r>
            <a:r>
              <a:rPr lang="en-US" sz="2600" b="1" dirty="0" err="1">
                <a:solidFill>
                  <a:schemeClr val="accent4">
                    <a:lumMod val="50000"/>
                  </a:schemeClr>
                </a:solidFill>
              </a:rPr>
              <a:t>obj</a:t>
            </a:r>
            <a:r>
              <a:rPr lang="en-US" sz="2600" b="1" dirty="0" err="1"/>
              <a:t>.</a:t>
            </a:r>
            <a:r>
              <a:rPr lang="en-US" sz="2600" b="1" dirty="0" err="1">
                <a:solidFill>
                  <a:srgbClr val="7030A0"/>
                </a:solidFill>
              </a:rPr>
              <a:t>hasOwnProperty</a:t>
            </a:r>
            <a:r>
              <a:rPr lang="en-US" sz="2600" b="1" dirty="0"/>
              <a:t>(</a:t>
            </a:r>
            <a:r>
              <a:rPr lang="en-US" sz="2600" b="1" dirty="0">
                <a:solidFill>
                  <a:schemeClr val="accent4">
                    <a:lumMod val="50000"/>
                  </a:schemeClr>
                </a:solidFill>
              </a:rPr>
              <a:t>prop</a:t>
            </a:r>
            <a:r>
              <a:rPr lang="en-US" sz="2400" b="1" dirty="0"/>
              <a:t>)</a:t>
            </a:r>
            <a:endParaRPr lang="uk-UA" sz="2400" b="1" dirty="0"/>
          </a:p>
          <a:p>
            <a:endParaRPr lang="ru-RU" sz="2400" dirty="0"/>
          </a:p>
        </p:txBody>
      </p:sp>
      <p:sp>
        <p:nvSpPr>
          <p:cNvPr id="18435" name="Title 1">
            <a:extLst>
              <a:ext uri="{FF2B5EF4-FFF2-40B4-BE49-F238E27FC236}">
                <a16:creationId xmlns:a16="http://schemas.microsoft.com/office/drawing/2014/main" id="{E651A6C7-F2C8-4961-8B1A-25705A6B229F}"/>
              </a:ext>
            </a:extLst>
          </p:cNvPr>
          <p:cNvSpPr>
            <a:spLocks noGrp="1"/>
          </p:cNvSpPr>
          <p:nvPr>
            <p:ph type="title"/>
          </p:nvPr>
        </p:nvSpPr>
        <p:spPr/>
        <p:txBody>
          <a:bodyPr/>
          <a:lstStyle/>
          <a:p>
            <a:r>
              <a:rPr lang="en-US" sz="3600" dirty="0">
                <a:latin typeface="Proxima Nova Black" charset="0"/>
              </a:rPr>
              <a:t>JavaScript Objects</a:t>
            </a:r>
            <a:r>
              <a:rPr lang="uk-UA" sz="3600" dirty="0">
                <a:latin typeface="Proxima Nova Black" charset="0"/>
              </a:rPr>
              <a:t>. </a:t>
            </a:r>
            <a:r>
              <a:rPr lang="en-US" sz="3600" dirty="0" err="1">
                <a:latin typeface="Proxima Nova Black" charset="0"/>
              </a:rPr>
              <a:t>hasOwnProperty</a:t>
            </a:r>
            <a:r>
              <a:rPr lang="uk-UA" sz="3600" dirty="0">
                <a:latin typeface="Proxima Nova Black" charset="0"/>
              </a:rPr>
              <a:t>()</a:t>
            </a:r>
            <a:endParaRPr lang="en-US" sz="3600" b="1" dirty="0">
              <a:latin typeface="Proxima Nova Black" charset="0"/>
            </a:endParaRPr>
          </a:p>
        </p:txBody>
      </p:sp>
      <p:sp>
        <p:nvSpPr>
          <p:cNvPr id="2" name="Прямоугольник 1"/>
          <p:cNvSpPr/>
          <p:nvPr/>
        </p:nvSpPr>
        <p:spPr>
          <a:xfrm>
            <a:off x="389858" y="3272366"/>
            <a:ext cx="10061947" cy="3170099"/>
          </a:xfrm>
          <a:prstGeom prst="rect">
            <a:avLst/>
          </a:prstGeom>
        </p:spPr>
        <p:txBody>
          <a:bodyPr wrap="square">
            <a:spAutoFit/>
          </a:bodyPr>
          <a:lstStyle/>
          <a:p>
            <a:r>
              <a:rPr lang="en-US" sz="2000" dirty="0">
                <a:solidFill>
                  <a:srgbClr val="0070C0"/>
                </a:solidFill>
                <a:latin typeface="Consolas" pitchFamily="49" charset="0"/>
                <a:cs typeface="Consolas" pitchFamily="49" charset="0"/>
              </a:rPr>
              <a:t>let</a:t>
            </a:r>
            <a:r>
              <a:rPr lang="en-US" sz="2000" dirty="0">
                <a:latin typeface="Consolas" pitchFamily="49" charset="0"/>
                <a:cs typeface="Consolas" pitchFamily="49" charset="0"/>
              </a:rPr>
              <a:t> </a:t>
            </a:r>
            <a:r>
              <a:rPr lang="en-US" sz="2000" dirty="0" err="1">
                <a:latin typeface="Consolas" pitchFamily="49" charset="0"/>
                <a:cs typeface="Consolas" pitchFamily="49" charset="0"/>
              </a:rPr>
              <a:t>myObj</a:t>
            </a:r>
            <a:r>
              <a:rPr lang="en-US" sz="2000" dirty="0">
                <a:latin typeface="Consolas" pitchFamily="49" charset="0"/>
                <a:cs typeface="Consolas" pitchFamily="49" charset="0"/>
              </a:rPr>
              <a:t> = {  // create an object</a:t>
            </a:r>
            <a:endParaRPr lang="ru-RU" sz="2000" dirty="0">
              <a:latin typeface="Consolas" pitchFamily="49" charset="0"/>
              <a:cs typeface="Consolas" pitchFamily="49" charset="0"/>
            </a:endParaRPr>
          </a:p>
          <a:p>
            <a:r>
              <a:rPr lang="ru-RU" sz="2000" dirty="0">
                <a:latin typeface="Consolas" pitchFamily="49" charset="0"/>
                <a:cs typeface="Consolas" pitchFamily="49" charset="0"/>
              </a:rPr>
              <a:t>   </a:t>
            </a:r>
            <a:r>
              <a:rPr lang="en-US" sz="2000" dirty="0" err="1">
                <a:solidFill>
                  <a:schemeClr val="accent4">
                    <a:lumMod val="50000"/>
                  </a:schemeClr>
                </a:solidFill>
                <a:latin typeface="Consolas" pitchFamily="49" charset="0"/>
                <a:cs typeface="Consolas" pitchFamily="49" charset="0"/>
              </a:rPr>
              <a:t>myProperty</a:t>
            </a:r>
            <a:r>
              <a:rPr lang="en-US" sz="2000" dirty="0">
                <a:latin typeface="Consolas" pitchFamily="49" charset="0"/>
                <a:cs typeface="Consolas" pitchFamily="49" charset="0"/>
              </a:rPr>
              <a:t>: 1000,</a:t>
            </a:r>
          </a:p>
          <a:p>
            <a:r>
              <a:rPr lang="en-US" sz="2000" dirty="0">
                <a:latin typeface="Consolas" pitchFamily="49" charset="0"/>
                <a:cs typeface="Consolas" pitchFamily="49" charset="0"/>
              </a:rPr>
              <a:t>   </a:t>
            </a:r>
            <a:r>
              <a:rPr lang="en-US" sz="2000" dirty="0">
                <a:solidFill>
                  <a:schemeClr val="accent4">
                    <a:lumMod val="50000"/>
                  </a:schemeClr>
                </a:solidFill>
                <a:latin typeface="Consolas" pitchFamily="49" charset="0"/>
                <a:cs typeface="Consolas" pitchFamily="49" charset="0"/>
              </a:rPr>
              <a:t>myProperty2</a:t>
            </a:r>
            <a:r>
              <a:rPr lang="en-US" sz="2000" dirty="0">
                <a:latin typeface="Consolas" pitchFamily="49" charset="0"/>
                <a:cs typeface="Consolas" pitchFamily="49" charset="0"/>
              </a:rPr>
              <a:t>: </a:t>
            </a:r>
            <a:r>
              <a:rPr lang="en-US" sz="2000" dirty="0">
                <a:solidFill>
                  <a:srgbClr val="0070C0"/>
                </a:solidFill>
                <a:latin typeface="Consolas" pitchFamily="49" charset="0"/>
                <a:cs typeface="Consolas" pitchFamily="49" charset="0"/>
              </a:rPr>
              <a:t>function</a:t>
            </a:r>
            <a:r>
              <a:rPr lang="en-US" sz="2000" dirty="0">
                <a:latin typeface="Consolas" pitchFamily="49" charset="0"/>
                <a:cs typeface="Consolas" pitchFamily="49" charset="0"/>
              </a:rPr>
              <a:t>() { </a:t>
            </a:r>
            <a:r>
              <a:rPr lang="en-US" sz="2000" dirty="0">
                <a:solidFill>
                  <a:srgbClr val="0070C0"/>
                </a:solidFill>
                <a:latin typeface="Consolas" pitchFamily="49" charset="0"/>
                <a:cs typeface="Consolas" pitchFamily="49" charset="0"/>
              </a:rPr>
              <a:t>console.log</a:t>
            </a:r>
            <a:r>
              <a:rPr lang="en-US" sz="2000" dirty="0">
                <a:latin typeface="Consolas" pitchFamily="49" charset="0"/>
                <a:cs typeface="Consolas" pitchFamily="49" charset="0"/>
              </a:rPr>
              <a:t>( "hello" ); }</a:t>
            </a:r>
          </a:p>
          <a:p>
            <a:r>
              <a:rPr lang="en-US" sz="2000" dirty="0">
                <a:latin typeface="Consolas" pitchFamily="49" charset="0"/>
                <a:cs typeface="Consolas" pitchFamily="49" charset="0"/>
              </a:rPr>
              <a:t>};</a:t>
            </a:r>
          </a:p>
          <a:p>
            <a:br>
              <a:rPr lang="en-US" sz="2000" dirty="0">
                <a:latin typeface="Consolas" pitchFamily="49" charset="0"/>
                <a:cs typeface="Consolas" pitchFamily="49" charset="0"/>
              </a:rPr>
            </a:br>
            <a:r>
              <a:rPr lang="en-US" sz="2000" dirty="0">
                <a:latin typeface="Consolas" pitchFamily="49" charset="0"/>
                <a:cs typeface="Consolas" pitchFamily="49" charset="0"/>
              </a:rPr>
              <a:t>// check whether the object contains the specified own (not inherited) </a:t>
            </a:r>
          </a:p>
          <a:p>
            <a:r>
              <a:rPr lang="en-US" sz="2000" dirty="0">
                <a:latin typeface="Consolas" pitchFamily="49" charset="0"/>
                <a:cs typeface="Consolas" pitchFamily="49" charset="0"/>
              </a:rPr>
              <a:t>// property, or the method</a:t>
            </a:r>
            <a:endParaRPr lang="ru-RU" sz="2000" dirty="0">
              <a:latin typeface="Consolas" pitchFamily="49" charset="0"/>
              <a:cs typeface="Consolas" pitchFamily="49" charset="0"/>
            </a:endParaRPr>
          </a:p>
          <a:p>
            <a:r>
              <a:rPr lang="en-US" sz="2000" dirty="0">
                <a:solidFill>
                  <a:srgbClr val="0070C0"/>
                </a:solidFill>
                <a:latin typeface="Consolas" pitchFamily="49" charset="0"/>
                <a:cs typeface="Consolas" pitchFamily="49" charset="0"/>
              </a:rPr>
              <a:t>console.log</a:t>
            </a:r>
            <a:r>
              <a:rPr lang="en-US" sz="2000" dirty="0">
                <a:latin typeface="Consolas" pitchFamily="49" charset="0"/>
                <a:cs typeface="Consolas" pitchFamily="49" charset="0"/>
              </a:rPr>
              <a:t>( </a:t>
            </a:r>
            <a:r>
              <a:rPr lang="en-US" sz="2000" dirty="0" err="1">
                <a:latin typeface="Consolas" pitchFamily="49" charset="0"/>
                <a:cs typeface="Consolas" pitchFamily="49" charset="0"/>
              </a:rPr>
              <a:t>myObj.</a:t>
            </a:r>
            <a:r>
              <a:rPr lang="en-US" sz="2000" b="1" dirty="0" err="1">
                <a:solidFill>
                  <a:srgbClr val="7030A0"/>
                </a:solidFill>
                <a:latin typeface="Consolas" pitchFamily="49" charset="0"/>
                <a:cs typeface="Consolas" pitchFamily="49" charset="0"/>
              </a:rPr>
              <a:t>hasOwnProperty</a:t>
            </a:r>
            <a:r>
              <a:rPr lang="en-US" sz="2000" dirty="0">
                <a:latin typeface="Consolas" pitchFamily="49" charset="0"/>
                <a:cs typeface="Consolas" pitchFamily="49" charset="0"/>
              </a:rPr>
              <a:t>("</a:t>
            </a:r>
            <a:r>
              <a:rPr lang="en-US" sz="2000" dirty="0" err="1">
                <a:latin typeface="Consolas" pitchFamily="49" charset="0"/>
                <a:cs typeface="Consolas" pitchFamily="49" charset="0"/>
              </a:rPr>
              <a:t>myProperty</a:t>
            </a:r>
            <a:r>
              <a:rPr lang="en-US" sz="2000" dirty="0">
                <a:latin typeface="Consolas" pitchFamily="49" charset="0"/>
                <a:cs typeface="Consolas" pitchFamily="49" charset="0"/>
              </a:rPr>
              <a:t>") );    // true</a:t>
            </a:r>
          </a:p>
          <a:p>
            <a:r>
              <a:rPr lang="en-US" sz="2000" dirty="0">
                <a:solidFill>
                  <a:srgbClr val="0070C0"/>
                </a:solidFill>
                <a:latin typeface="Consolas" pitchFamily="49" charset="0"/>
                <a:cs typeface="Consolas" pitchFamily="49" charset="0"/>
              </a:rPr>
              <a:t>console.log</a:t>
            </a:r>
            <a:r>
              <a:rPr lang="en-US" sz="2000" dirty="0">
                <a:latin typeface="Consolas" pitchFamily="49" charset="0"/>
                <a:cs typeface="Consolas" pitchFamily="49" charset="0"/>
              </a:rPr>
              <a:t>( </a:t>
            </a:r>
            <a:r>
              <a:rPr lang="en-US" sz="2000" dirty="0" err="1">
                <a:latin typeface="Consolas" pitchFamily="49" charset="0"/>
                <a:cs typeface="Consolas" pitchFamily="49" charset="0"/>
              </a:rPr>
              <a:t>myObj.</a:t>
            </a:r>
            <a:r>
              <a:rPr lang="en-US" sz="2000" b="1" dirty="0" err="1">
                <a:solidFill>
                  <a:srgbClr val="7030A0"/>
                </a:solidFill>
                <a:latin typeface="Consolas" pitchFamily="49" charset="0"/>
                <a:cs typeface="Consolas" pitchFamily="49" charset="0"/>
              </a:rPr>
              <a:t>hasOwnProperty</a:t>
            </a:r>
            <a:r>
              <a:rPr lang="en-US" sz="2000" dirty="0">
                <a:latin typeface="Consolas" pitchFamily="49" charset="0"/>
                <a:cs typeface="Consolas" pitchFamily="49" charset="0"/>
              </a:rPr>
              <a:t>("myProperty2") );   // true</a:t>
            </a:r>
          </a:p>
          <a:p>
            <a:r>
              <a:rPr lang="en-US" sz="2000" dirty="0">
                <a:solidFill>
                  <a:srgbClr val="0070C0"/>
                </a:solidFill>
                <a:latin typeface="Consolas" pitchFamily="49" charset="0"/>
                <a:cs typeface="Consolas" pitchFamily="49" charset="0"/>
              </a:rPr>
              <a:t>console.log</a:t>
            </a:r>
            <a:r>
              <a:rPr lang="en-US" sz="2000" dirty="0">
                <a:latin typeface="Consolas" pitchFamily="49" charset="0"/>
                <a:cs typeface="Consolas" pitchFamily="49" charset="0"/>
              </a:rPr>
              <a:t>( </a:t>
            </a:r>
            <a:r>
              <a:rPr lang="en-US" sz="2000" dirty="0" err="1">
                <a:latin typeface="Consolas" pitchFamily="49" charset="0"/>
                <a:cs typeface="Consolas" pitchFamily="49" charset="0"/>
              </a:rPr>
              <a:t>myObj.</a:t>
            </a:r>
            <a:r>
              <a:rPr lang="en-US" sz="2000" b="1" dirty="0" err="1">
                <a:solidFill>
                  <a:srgbClr val="7030A0"/>
                </a:solidFill>
                <a:latin typeface="Consolas" pitchFamily="49" charset="0"/>
                <a:cs typeface="Consolas" pitchFamily="49" charset="0"/>
              </a:rPr>
              <a:t>hasOwnProperty</a:t>
            </a:r>
            <a:r>
              <a:rPr lang="en-US" sz="2000" dirty="0">
                <a:latin typeface="Consolas" pitchFamily="49" charset="0"/>
                <a:cs typeface="Consolas" pitchFamily="49" charset="0"/>
              </a:rPr>
              <a:t>("myProperty3") );   // false</a:t>
            </a:r>
          </a:p>
        </p:txBody>
      </p:sp>
    </p:spTree>
    <p:extLst>
      <p:ext uri="{BB962C8B-B14F-4D97-AF65-F5344CB8AC3E}">
        <p14:creationId xmlns:p14="http://schemas.microsoft.com/office/powerpoint/2010/main" val="193633509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7" name="Content Placeholder 2">
            <a:extLst>
              <a:ext uri="{FF2B5EF4-FFF2-40B4-BE49-F238E27FC236}">
                <a16:creationId xmlns:a16="http://schemas.microsoft.com/office/drawing/2014/main" id="{2A46A0C8-8743-44F3-ADA4-31065EC466D4}"/>
              </a:ext>
            </a:extLst>
          </p:cNvPr>
          <p:cNvSpPr>
            <a:spLocks noGrp="1"/>
          </p:cNvSpPr>
          <p:nvPr>
            <p:ph type="body" sz="quarter" idx="10"/>
          </p:nvPr>
        </p:nvSpPr>
        <p:spPr>
          <a:xfrm>
            <a:off x="452732" y="808202"/>
            <a:ext cx="11494709" cy="5518181"/>
          </a:xfrm>
        </p:spPr>
        <p:txBody>
          <a:bodyPr rtlCol="0">
            <a:normAutofit/>
          </a:bodyPr>
          <a:lstStyle/>
          <a:p>
            <a:endParaRPr lang="en-US" sz="9600" dirty="0"/>
          </a:p>
          <a:p>
            <a:pPr algn="ctr"/>
            <a:r>
              <a:rPr lang="en-US" sz="9600" dirty="0">
                <a:latin typeface="Proxima Nova Black" charset="0"/>
              </a:rPr>
              <a:t>JavaScript Classes</a:t>
            </a:r>
            <a:endParaRPr lang="en-US" sz="2400" dirty="0">
              <a:latin typeface="Proxima Nova Black" charset="0"/>
            </a:endParaRPr>
          </a:p>
        </p:txBody>
      </p:sp>
    </p:spTree>
    <p:extLst>
      <p:ext uri="{BB962C8B-B14F-4D97-AF65-F5344CB8AC3E}">
        <p14:creationId xmlns:p14="http://schemas.microsoft.com/office/powerpoint/2010/main" val="239828770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Title 1">
            <a:extLst>
              <a:ext uri="{FF2B5EF4-FFF2-40B4-BE49-F238E27FC236}">
                <a16:creationId xmlns:a16="http://schemas.microsoft.com/office/drawing/2014/main" id="{5A77A9F3-A362-42AE-B596-7CAE8E0003AC}"/>
              </a:ext>
            </a:extLst>
          </p:cNvPr>
          <p:cNvSpPr>
            <a:spLocks noGrp="1"/>
          </p:cNvSpPr>
          <p:nvPr>
            <p:ph type="title"/>
          </p:nvPr>
        </p:nvSpPr>
        <p:spPr>
          <a:xfrm>
            <a:off x="685800" y="271194"/>
            <a:ext cx="10820400" cy="685800"/>
          </a:xfrm>
        </p:spPr>
        <p:txBody>
          <a:bodyPr/>
          <a:lstStyle/>
          <a:p>
            <a:r>
              <a:rPr lang="en-US" altLang="en-US" sz="3600" dirty="0"/>
              <a:t>Agenda</a:t>
            </a:r>
            <a:br>
              <a:rPr lang="en-US" altLang="en-US" sz="3600" dirty="0"/>
            </a:br>
            <a:endParaRPr lang="uk-UA" altLang="en-US" dirty="0"/>
          </a:p>
        </p:txBody>
      </p:sp>
      <p:sp>
        <p:nvSpPr>
          <p:cNvPr id="17411" name="Content Placeholder 2">
            <a:extLst>
              <a:ext uri="{FF2B5EF4-FFF2-40B4-BE49-F238E27FC236}">
                <a16:creationId xmlns:a16="http://schemas.microsoft.com/office/drawing/2014/main" id="{FC15344B-6158-4D9A-91AA-BFE414E5515D}"/>
              </a:ext>
            </a:extLst>
          </p:cNvPr>
          <p:cNvSpPr>
            <a:spLocks noGrp="1"/>
          </p:cNvSpPr>
          <p:nvPr>
            <p:ph type="body" sz="quarter" idx="10"/>
          </p:nvPr>
        </p:nvSpPr>
        <p:spPr>
          <a:xfrm>
            <a:off x="714374" y="1480868"/>
            <a:ext cx="10820400" cy="3429000"/>
          </a:xfrm>
        </p:spPr>
        <p:txBody>
          <a:bodyPr/>
          <a:lstStyle/>
          <a:p>
            <a:pPr marL="342900" lvl="1" indent="-342900" defTabSz="360000">
              <a:buFont typeface="Wingdings" pitchFamily="2" charset="2"/>
              <a:buChar char="Ø"/>
            </a:pPr>
            <a:r>
              <a:rPr lang="en-US" sz="2400" dirty="0">
                <a:latin typeface="+mj-lt"/>
                <a:cs typeface="Arial" panose="020B0604020202020204" pitchFamily="34" charset="0"/>
              </a:rPr>
              <a:t>OOP intro</a:t>
            </a:r>
          </a:p>
          <a:p>
            <a:pPr marL="342900" lvl="1" indent="-342900" defTabSz="360000">
              <a:buFont typeface="Wingdings" pitchFamily="2" charset="2"/>
              <a:buChar char="Ø"/>
            </a:pPr>
            <a:r>
              <a:rPr lang="en-US" sz="2400" dirty="0">
                <a:latin typeface="Proxima Nova Black" charset="0"/>
              </a:rPr>
              <a:t>JavaScript Objects</a:t>
            </a:r>
          </a:p>
          <a:p>
            <a:pPr marL="800100" lvl="2" indent="-342900" defTabSz="360000">
              <a:buFont typeface="Wingdings" pitchFamily="2" charset="2"/>
              <a:buChar char="Ø"/>
            </a:pPr>
            <a:r>
              <a:rPr lang="en-US" sz="2400" b="1" dirty="0">
                <a:latin typeface="Proxima Nova Black" charset="0"/>
              </a:rPr>
              <a:t>access to properties</a:t>
            </a:r>
          </a:p>
          <a:p>
            <a:pPr marL="800100" lvl="2" indent="-342900" defTabSz="360000">
              <a:buFont typeface="Wingdings" pitchFamily="2" charset="2"/>
              <a:buChar char="Ø"/>
            </a:pPr>
            <a:r>
              <a:rPr lang="en-US" sz="2400" b="1" dirty="0">
                <a:latin typeface="Proxima Nova Black" charset="0"/>
              </a:rPr>
              <a:t>methods</a:t>
            </a:r>
          </a:p>
          <a:p>
            <a:pPr marL="800100" lvl="2" indent="-342900" defTabSz="360000">
              <a:buFont typeface="Wingdings" pitchFamily="2" charset="2"/>
              <a:buChar char="Ø"/>
            </a:pPr>
            <a:r>
              <a:rPr lang="en-US" sz="2200" dirty="0">
                <a:latin typeface="Proxima Nova Black" charset="0"/>
              </a:rPr>
              <a:t>this keyword</a:t>
            </a:r>
          </a:p>
          <a:p>
            <a:pPr marL="800100" lvl="2" indent="-342900" defTabSz="360000">
              <a:buFont typeface="Wingdings" pitchFamily="2" charset="2"/>
              <a:buChar char="Ø"/>
            </a:pPr>
            <a:r>
              <a:rPr lang="en-US" sz="2200" dirty="0">
                <a:latin typeface="Proxima Nova Black" charset="0"/>
              </a:rPr>
              <a:t>creating</a:t>
            </a:r>
          </a:p>
          <a:p>
            <a:pPr marL="342900" lvl="1" indent="-342900" defTabSz="360000">
              <a:buFont typeface="Wingdings" pitchFamily="2" charset="2"/>
              <a:buChar char="Ø"/>
            </a:pPr>
            <a:r>
              <a:rPr lang="en-US" sz="2400" dirty="0">
                <a:latin typeface="Proxima Nova Black" charset="0"/>
              </a:rPr>
              <a:t>JavaScript Classes</a:t>
            </a:r>
          </a:p>
          <a:p>
            <a:pPr marL="800100" lvl="2" indent="-342900" defTabSz="360000">
              <a:buFont typeface="Wingdings" pitchFamily="2" charset="2"/>
              <a:buChar char="Ø"/>
            </a:pPr>
            <a:r>
              <a:rPr lang="en-US" sz="2400" b="1" dirty="0">
                <a:latin typeface="Proxima Nova Black" charset="0"/>
              </a:rPr>
              <a:t>Static methods &amp; properties</a:t>
            </a:r>
          </a:p>
          <a:p>
            <a:pPr marL="800100" lvl="2" indent="-342900" defTabSz="360000">
              <a:buFont typeface="Wingdings" pitchFamily="2" charset="2"/>
              <a:buChar char="Ø"/>
            </a:pPr>
            <a:r>
              <a:rPr lang="en-US" sz="2400" b="1" dirty="0">
                <a:latin typeface="Proxima Nova Black" charset="0"/>
              </a:rPr>
              <a:t>Getters &amp; setters</a:t>
            </a:r>
          </a:p>
          <a:p>
            <a:pPr marL="800100" lvl="2" indent="-342900" defTabSz="360000">
              <a:buFont typeface="Wingdings" pitchFamily="2" charset="2"/>
              <a:buChar char="Ø"/>
            </a:pPr>
            <a:r>
              <a:rPr lang="en-US" sz="2400" b="1" dirty="0">
                <a:latin typeface="Proxima Nova Black" charset="0"/>
              </a:rPr>
              <a:t>Inheritance</a:t>
            </a:r>
          </a:p>
          <a:p>
            <a:pPr marL="800100" lvl="2" indent="-342900" defTabSz="360000">
              <a:buFont typeface="Wingdings" pitchFamily="2" charset="2"/>
              <a:buChar char="Ø"/>
            </a:pPr>
            <a:r>
              <a:rPr lang="en-US" sz="2400" dirty="0">
                <a:latin typeface="Proxima Nova Black" charset="0"/>
              </a:rPr>
              <a:t>super keyword</a:t>
            </a:r>
          </a:p>
          <a:p>
            <a:pPr marL="800100" lvl="2" indent="-342900" defTabSz="360000">
              <a:buFont typeface="Wingdings" pitchFamily="2" charset="2"/>
              <a:buChar char="Ø"/>
            </a:pPr>
            <a:r>
              <a:rPr lang="en-US" sz="2400" b="1" dirty="0">
                <a:latin typeface="Proxima Nova Black" charset="0"/>
              </a:rPr>
              <a:t>polymorphism</a:t>
            </a:r>
          </a:p>
          <a:p>
            <a:pPr marL="800100" lvl="2" indent="-342900" defTabSz="360000">
              <a:buFont typeface="Wingdings" pitchFamily="2" charset="2"/>
              <a:buChar char="Ø"/>
            </a:pPr>
            <a:r>
              <a:rPr lang="en-US" sz="2400" dirty="0">
                <a:latin typeface="Proxima Nova Black" charset="0"/>
              </a:rPr>
              <a:t>encapsulation</a:t>
            </a:r>
          </a:p>
          <a:p>
            <a:pPr marL="800100" lvl="2" indent="-342900" defTabSz="360000">
              <a:buFont typeface="Wingdings" pitchFamily="2" charset="2"/>
              <a:buChar char="Ø"/>
            </a:pPr>
            <a:endParaRPr lang="en-US" sz="2400" b="1" dirty="0">
              <a:latin typeface="Proxima Nova Black" charset="0"/>
            </a:endParaRPr>
          </a:p>
          <a:p>
            <a:pPr marL="800100" lvl="2" indent="-342900" defTabSz="360000">
              <a:buFont typeface="Wingdings" pitchFamily="2" charset="2"/>
              <a:buChar char="Ø"/>
            </a:pPr>
            <a:endParaRPr lang="en-US" sz="2200" dirty="0">
              <a:latin typeface="Proxima Nova Black" charset="0"/>
            </a:endParaRPr>
          </a:p>
          <a:p>
            <a:pPr marL="342900" lvl="1" indent="-342900" defTabSz="360000">
              <a:buFont typeface="Wingdings" pitchFamily="2" charset="2"/>
              <a:buChar char="Ø"/>
            </a:pPr>
            <a:endParaRPr lang="ru-RU" sz="2400" dirty="0">
              <a:latin typeface="+mj-lt"/>
              <a:cs typeface="Arial" panose="020B0604020202020204" pitchFamily="34" charset="0"/>
            </a:endParaRPr>
          </a:p>
        </p:txBody>
      </p:sp>
    </p:spTree>
    <p:extLst>
      <p:ext uri="{BB962C8B-B14F-4D97-AF65-F5344CB8AC3E}">
        <p14:creationId xmlns:p14="http://schemas.microsoft.com/office/powerpoint/2010/main" val="38371598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7" name="Content Placeholder 2">
            <a:extLst>
              <a:ext uri="{FF2B5EF4-FFF2-40B4-BE49-F238E27FC236}">
                <a16:creationId xmlns:a16="http://schemas.microsoft.com/office/drawing/2014/main" id="{2A46A0C8-8743-44F3-ADA4-31065EC466D4}"/>
              </a:ext>
            </a:extLst>
          </p:cNvPr>
          <p:cNvSpPr>
            <a:spLocks noGrp="1"/>
          </p:cNvSpPr>
          <p:nvPr>
            <p:ph type="body" sz="quarter" idx="10"/>
          </p:nvPr>
        </p:nvSpPr>
        <p:spPr>
          <a:xfrm>
            <a:off x="362858" y="797540"/>
            <a:ext cx="11494709" cy="5656410"/>
          </a:xfrm>
        </p:spPr>
        <p:txBody>
          <a:bodyPr rtlCol="0">
            <a:noAutofit/>
          </a:bodyPr>
          <a:lstStyle/>
          <a:p>
            <a:pPr marL="0" lvl="1" algn="just" defTabSz="360000"/>
            <a:r>
              <a:rPr lang="en-US" sz="2000" dirty="0"/>
              <a:t>In practice, we often need to create many objects of the same type, for example, students, orders, </a:t>
            </a:r>
            <a:r>
              <a:rPr lang="en-US" sz="2000" dirty="0" err="1"/>
              <a:t>etc</a:t>
            </a:r>
            <a:r>
              <a:rPr lang="ru-RU" sz="2000" dirty="0"/>
              <a:t>. </a:t>
            </a:r>
            <a:r>
              <a:rPr lang="en-US" sz="2000" dirty="0"/>
              <a:t>In addition to the methods discussed, </a:t>
            </a:r>
            <a:r>
              <a:rPr lang="en-US" sz="2000" b="1" dirty="0">
                <a:solidFill>
                  <a:srgbClr val="7030A0"/>
                </a:solidFill>
              </a:rPr>
              <a:t>classes</a:t>
            </a:r>
            <a:r>
              <a:rPr lang="en-US" sz="2000" dirty="0"/>
              <a:t> are often used for this purpose.</a:t>
            </a:r>
          </a:p>
          <a:p>
            <a:pPr marL="0" lvl="1" algn="just" defTabSz="360000"/>
            <a:r>
              <a:rPr lang="en-US" sz="2000" dirty="0"/>
              <a:t>JavaScript classes have been added to the ECMAScript2015 standard and is a syntax sugar for existing prototype inheritance in JavaScript.</a:t>
            </a:r>
            <a:endParaRPr lang="en-US" sz="2000" dirty="0">
              <a:latin typeface="Courier New" panose="02070309020205020404" pitchFamily="49" charset="0"/>
              <a:cs typeface="Courier New" panose="02070309020205020404" pitchFamily="49" charset="0"/>
            </a:endParaRPr>
          </a:p>
          <a:p>
            <a:pPr marL="0" lvl="1" algn="just" defTabSz="360000">
              <a:spcAft>
                <a:spcPts val="2400"/>
              </a:spcAft>
            </a:pPr>
            <a:r>
              <a:rPr lang="en-US" sz="2000" dirty="0"/>
              <a:t>   A </a:t>
            </a:r>
            <a:r>
              <a:rPr lang="en-US" sz="2000" b="1" dirty="0">
                <a:solidFill>
                  <a:srgbClr val="7030A0"/>
                </a:solidFill>
              </a:rPr>
              <a:t>class</a:t>
            </a:r>
            <a:r>
              <a:rPr lang="en-US" sz="2000" dirty="0"/>
              <a:t> is a type of function, but instead of using the keyword function to initiate it, we use the </a:t>
            </a:r>
            <a:r>
              <a:rPr lang="en-US" sz="2000" b="1" dirty="0">
                <a:solidFill>
                  <a:srgbClr val="7030A0"/>
                </a:solidFill>
              </a:rPr>
              <a:t>keyword class</a:t>
            </a:r>
            <a:r>
              <a:rPr lang="en-US" sz="2000" dirty="0"/>
              <a:t>, and the </a:t>
            </a:r>
            <a:r>
              <a:rPr lang="en-US" sz="2000" b="1" dirty="0">
                <a:solidFill>
                  <a:srgbClr val="7030A0"/>
                </a:solidFill>
              </a:rPr>
              <a:t>properties</a:t>
            </a:r>
            <a:r>
              <a:rPr lang="en-US" sz="2000" dirty="0"/>
              <a:t> is assigned inside a </a:t>
            </a:r>
            <a:r>
              <a:rPr lang="en-US" sz="2000" b="1" dirty="0">
                <a:solidFill>
                  <a:srgbClr val="7030A0"/>
                </a:solidFill>
              </a:rPr>
              <a:t>constructor() method</a:t>
            </a:r>
            <a:r>
              <a:rPr lang="en-US" sz="2000" dirty="0"/>
              <a:t>.</a:t>
            </a:r>
          </a:p>
          <a:p>
            <a:pPr marL="0" lvl="1" algn="just" defTabSz="360000"/>
            <a:r>
              <a:rPr lang="en-US" sz="1800" dirty="0">
                <a:latin typeface="Consolas" pitchFamily="49" charset="0"/>
                <a:cs typeface="Consolas" pitchFamily="49" charset="0"/>
              </a:rPr>
              <a:t> </a:t>
            </a:r>
            <a:r>
              <a:rPr lang="en-US" sz="1800" b="1" dirty="0">
                <a:solidFill>
                  <a:srgbClr val="7030A0"/>
                </a:solidFill>
                <a:latin typeface="Consolas" pitchFamily="49" charset="0"/>
                <a:cs typeface="Consolas" pitchFamily="49" charset="0"/>
              </a:rPr>
              <a:t>class</a:t>
            </a:r>
            <a:r>
              <a:rPr lang="en-US" sz="1800" dirty="0">
                <a:solidFill>
                  <a:srgbClr val="7030A0"/>
                </a:solidFill>
                <a:latin typeface="Consolas" pitchFamily="49" charset="0"/>
                <a:cs typeface="Consolas" pitchFamily="49" charset="0"/>
              </a:rPr>
              <a:t> </a:t>
            </a:r>
            <a:r>
              <a:rPr lang="en-US" sz="1800" dirty="0" err="1">
                <a:latin typeface="Consolas" pitchFamily="49" charset="0"/>
                <a:cs typeface="Consolas" pitchFamily="49" charset="0"/>
              </a:rPr>
              <a:t>SomeClass</a:t>
            </a:r>
            <a:r>
              <a:rPr lang="en-US" sz="1800" dirty="0">
                <a:latin typeface="Consolas" pitchFamily="49" charset="0"/>
                <a:cs typeface="Consolas" pitchFamily="49" charset="0"/>
              </a:rPr>
              <a:t> {</a:t>
            </a:r>
          </a:p>
          <a:p>
            <a:pPr marL="685728" lvl="3" indent="0" algn="just" defTabSz="360000">
              <a:buNone/>
            </a:pPr>
            <a:r>
              <a:rPr lang="en-US" sz="1800" dirty="0">
                <a:latin typeface="Consolas" pitchFamily="49" charset="0"/>
                <a:cs typeface="Consolas" pitchFamily="49" charset="0"/>
              </a:rPr>
              <a:t>	</a:t>
            </a:r>
            <a:r>
              <a:rPr lang="en-US" sz="1800" b="1" dirty="0">
                <a:solidFill>
                  <a:srgbClr val="7030A0"/>
                </a:solidFill>
                <a:latin typeface="Consolas" pitchFamily="49" charset="0"/>
                <a:cs typeface="Consolas" pitchFamily="49" charset="0"/>
              </a:rPr>
              <a:t>constructor</a:t>
            </a:r>
            <a:r>
              <a:rPr lang="en-US" sz="1800" dirty="0">
                <a:latin typeface="Consolas" pitchFamily="49" charset="0"/>
                <a:cs typeface="Consolas" pitchFamily="49" charset="0"/>
              </a:rPr>
              <a:t>() { ... }	// class constructor</a:t>
            </a:r>
          </a:p>
          <a:p>
            <a:pPr marL="228574" lvl="2" indent="0" algn="just" defTabSz="360000">
              <a:buNone/>
            </a:pPr>
            <a:r>
              <a:rPr lang="en-US" sz="1800" dirty="0">
                <a:latin typeface="Consolas" pitchFamily="49" charset="0"/>
                <a:cs typeface="Consolas" pitchFamily="49" charset="0"/>
              </a:rPr>
              <a:t> }</a:t>
            </a:r>
          </a:p>
          <a:p>
            <a:pPr marL="457152" lvl="2" algn="just" defTabSz="360000"/>
            <a:r>
              <a:rPr lang="en-US" sz="1800" dirty="0">
                <a:solidFill>
                  <a:srgbClr val="0070C0"/>
                </a:solidFill>
                <a:latin typeface="Consolas" pitchFamily="49" charset="0"/>
                <a:cs typeface="Consolas" pitchFamily="49" charset="0"/>
              </a:rPr>
              <a:t>let </a:t>
            </a:r>
            <a:r>
              <a:rPr lang="en-US" sz="1800" dirty="0">
                <a:latin typeface="Consolas" pitchFamily="49" charset="0"/>
                <a:cs typeface="Consolas" pitchFamily="49" charset="0"/>
              </a:rPr>
              <a:t>object = </a:t>
            </a:r>
            <a:r>
              <a:rPr lang="en-US" sz="1800" b="1" dirty="0">
                <a:solidFill>
                  <a:srgbClr val="0070C0"/>
                </a:solidFill>
                <a:latin typeface="Consolas" pitchFamily="49" charset="0"/>
                <a:cs typeface="Consolas" pitchFamily="49" charset="0"/>
              </a:rPr>
              <a:t>new</a:t>
            </a:r>
            <a:r>
              <a:rPr lang="en-US" sz="1800" dirty="0">
                <a:latin typeface="Consolas" pitchFamily="49" charset="0"/>
                <a:cs typeface="Consolas" pitchFamily="49" charset="0"/>
              </a:rPr>
              <a:t> </a:t>
            </a:r>
            <a:r>
              <a:rPr lang="en-US" sz="1800" dirty="0" err="1">
                <a:latin typeface="Consolas" pitchFamily="49" charset="0"/>
                <a:cs typeface="Consolas" pitchFamily="49" charset="0"/>
              </a:rPr>
              <a:t>SomeClass</a:t>
            </a:r>
            <a:r>
              <a:rPr lang="en-US" sz="1800" dirty="0">
                <a:latin typeface="Consolas" pitchFamily="49" charset="0"/>
                <a:cs typeface="Consolas" pitchFamily="49" charset="0"/>
              </a:rPr>
              <a:t>(</a:t>
            </a:r>
            <a:r>
              <a:rPr lang="ru-RU" sz="1800" dirty="0">
                <a:latin typeface="Consolas" pitchFamily="49" charset="0"/>
                <a:cs typeface="Consolas" pitchFamily="49" charset="0"/>
              </a:rPr>
              <a:t>);</a:t>
            </a:r>
          </a:p>
          <a:p>
            <a:pPr marL="457152" lvl="2" algn="just" defTabSz="360000"/>
            <a:endParaRPr lang="ru-RU" sz="1800" dirty="0">
              <a:latin typeface="Consolas" pitchFamily="49" charset="0"/>
              <a:cs typeface="Consolas" pitchFamily="49" charset="0"/>
            </a:endParaRPr>
          </a:p>
          <a:p>
            <a:pPr marL="457152" lvl="2" algn="just" defTabSz="360000"/>
            <a:endParaRPr lang="ru-RU" sz="2000" dirty="0">
              <a:latin typeface="Consolas" pitchFamily="49" charset="0"/>
              <a:cs typeface="Consolas" pitchFamily="49" charset="0"/>
            </a:endParaRPr>
          </a:p>
        </p:txBody>
      </p:sp>
      <p:sp>
        <p:nvSpPr>
          <p:cNvPr id="18435" name="Title 1">
            <a:extLst>
              <a:ext uri="{FF2B5EF4-FFF2-40B4-BE49-F238E27FC236}">
                <a16:creationId xmlns:a16="http://schemas.microsoft.com/office/drawing/2014/main" id="{E651A6C7-F2C8-4961-8B1A-25705A6B229F}"/>
              </a:ext>
            </a:extLst>
          </p:cNvPr>
          <p:cNvSpPr>
            <a:spLocks noGrp="1"/>
          </p:cNvSpPr>
          <p:nvPr>
            <p:ph type="title"/>
          </p:nvPr>
        </p:nvSpPr>
        <p:spPr>
          <a:xfrm>
            <a:off x="362859" y="35421"/>
            <a:ext cx="11565619" cy="525970"/>
          </a:xfrm>
        </p:spPr>
        <p:txBody>
          <a:bodyPr/>
          <a:lstStyle/>
          <a:p>
            <a:r>
              <a:rPr lang="en-US" sz="3600" dirty="0">
                <a:latin typeface="Proxima Nova Black" charset="0"/>
              </a:rPr>
              <a:t>Classes. Basic syntax</a:t>
            </a:r>
          </a:p>
        </p:txBody>
      </p:sp>
      <p:sp>
        <p:nvSpPr>
          <p:cNvPr id="3" name="Прямоугольник 2"/>
          <p:cNvSpPr/>
          <p:nvPr/>
        </p:nvSpPr>
        <p:spPr>
          <a:xfrm>
            <a:off x="7960237" y="2705733"/>
            <a:ext cx="6096000" cy="2031325"/>
          </a:xfrm>
          <a:prstGeom prst="rect">
            <a:avLst/>
          </a:prstGeom>
        </p:spPr>
        <p:txBody>
          <a:bodyPr>
            <a:spAutoFit/>
          </a:bodyPr>
          <a:lstStyle/>
          <a:p>
            <a:r>
              <a:rPr lang="en-US" dirty="0">
                <a:solidFill>
                  <a:srgbClr val="0070C0"/>
                </a:solidFill>
                <a:latin typeface="Consolas" pitchFamily="49" charset="0"/>
                <a:cs typeface="Consolas" pitchFamily="49" charset="0"/>
              </a:rPr>
              <a:t>class</a:t>
            </a:r>
            <a:r>
              <a:rPr lang="en-US" dirty="0">
                <a:latin typeface="Consolas" pitchFamily="49" charset="0"/>
                <a:cs typeface="Consolas" pitchFamily="49" charset="0"/>
              </a:rPr>
              <a:t> </a:t>
            </a:r>
            <a:r>
              <a:rPr lang="en-US" dirty="0">
                <a:solidFill>
                  <a:srgbClr val="7030A0"/>
                </a:solidFill>
                <a:latin typeface="Consolas" pitchFamily="49" charset="0"/>
                <a:cs typeface="Consolas" pitchFamily="49" charset="0"/>
              </a:rPr>
              <a:t>Student</a:t>
            </a:r>
            <a:r>
              <a:rPr lang="en-US" dirty="0">
                <a:latin typeface="Consolas" pitchFamily="49" charset="0"/>
                <a:cs typeface="Consolas" pitchFamily="49" charset="0"/>
              </a:rPr>
              <a:t>{</a:t>
            </a:r>
          </a:p>
          <a:p>
            <a:r>
              <a:rPr lang="en-US" dirty="0">
                <a:latin typeface="Consolas" pitchFamily="49" charset="0"/>
                <a:cs typeface="Consolas" pitchFamily="49" charset="0"/>
              </a:rPr>
              <a:t>  </a:t>
            </a:r>
            <a:r>
              <a:rPr lang="en-US" dirty="0">
                <a:solidFill>
                  <a:srgbClr val="0070C0"/>
                </a:solidFill>
                <a:latin typeface="Consolas" pitchFamily="49" charset="0"/>
                <a:cs typeface="Consolas" pitchFamily="49" charset="0"/>
              </a:rPr>
              <a:t>constructor</a:t>
            </a:r>
            <a:r>
              <a:rPr lang="en-US" dirty="0">
                <a:latin typeface="Consolas" pitchFamily="49" charset="0"/>
                <a:cs typeface="Consolas" pitchFamily="49" charset="0"/>
              </a:rPr>
              <a:t>(</a:t>
            </a:r>
            <a:r>
              <a:rPr lang="en-US" dirty="0">
                <a:solidFill>
                  <a:schemeClr val="accent4">
                    <a:lumMod val="50000"/>
                  </a:schemeClr>
                </a:solidFill>
                <a:latin typeface="Consolas" pitchFamily="49" charset="0"/>
                <a:cs typeface="Consolas" pitchFamily="49" charset="0"/>
              </a:rPr>
              <a:t>name</a:t>
            </a:r>
            <a:r>
              <a:rPr lang="en-US" dirty="0">
                <a:latin typeface="Consolas" pitchFamily="49" charset="0"/>
                <a:cs typeface="Consolas" pitchFamily="49" charset="0"/>
              </a:rPr>
              <a:t>) {</a:t>
            </a:r>
          </a:p>
          <a:p>
            <a:r>
              <a:rPr lang="en-US" dirty="0">
                <a:latin typeface="Consolas" pitchFamily="49" charset="0"/>
                <a:cs typeface="Consolas" pitchFamily="49" charset="0"/>
              </a:rPr>
              <a:t>    </a:t>
            </a:r>
            <a:r>
              <a:rPr lang="en-US" dirty="0">
                <a:solidFill>
                  <a:srgbClr val="0070C0"/>
                </a:solidFill>
                <a:latin typeface="Consolas" pitchFamily="49" charset="0"/>
                <a:cs typeface="Consolas" pitchFamily="49" charset="0"/>
              </a:rPr>
              <a:t>this</a:t>
            </a:r>
            <a:r>
              <a:rPr lang="en-US" dirty="0">
                <a:latin typeface="Consolas" pitchFamily="49" charset="0"/>
                <a:cs typeface="Consolas" pitchFamily="49" charset="0"/>
              </a:rPr>
              <a:t>.</a:t>
            </a:r>
            <a:r>
              <a:rPr lang="en-US" dirty="0">
                <a:solidFill>
                  <a:schemeClr val="accent4">
                    <a:lumMod val="50000"/>
                  </a:schemeClr>
                </a:solidFill>
                <a:latin typeface="Consolas" pitchFamily="49" charset="0"/>
                <a:cs typeface="Consolas" pitchFamily="49" charset="0"/>
              </a:rPr>
              <a:t>name</a:t>
            </a:r>
            <a:r>
              <a:rPr lang="en-US" dirty="0">
                <a:latin typeface="Consolas" pitchFamily="49" charset="0"/>
                <a:cs typeface="Consolas" pitchFamily="49" charset="0"/>
              </a:rPr>
              <a:t> = </a:t>
            </a:r>
            <a:r>
              <a:rPr lang="en-US" dirty="0">
                <a:solidFill>
                  <a:schemeClr val="accent4">
                    <a:lumMod val="50000"/>
                  </a:schemeClr>
                </a:solidFill>
                <a:latin typeface="Consolas" pitchFamily="49" charset="0"/>
                <a:cs typeface="Consolas" pitchFamily="49" charset="0"/>
              </a:rPr>
              <a:t>name</a:t>
            </a:r>
            <a:r>
              <a:rPr lang="en-US" dirty="0">
                <a:latin typeface="Consolas" pitchFamily="49" charset="0"/>
                <a:cs typeface="Consolas" pitchFamily="49" charset="0"/>
              </a:rPr>
              <a:t>;</a:t>
            </a:r>
          </a:p>
          <a:p>
            <a:r>
              <a:rPr lang="en-US" dirty="0">
                <a:latin typeface="Consolas" pitchFamily="49" charset="0"/>
                <a:cs typeface="Consolas" pitchFamily="49" charset="0"/>
              </a:rPr>
              <a:t>  }</a:t>
            </a:r>
          </a:p>
          <a:p>
            <a:r>
              <a:rPr lang="en-US" dirty="0">
                <a:latin typeface="Consolas" pitchFamily="49" charset="0"/>
                <a:cs typeface="Consolas" pitchFamily="49" charset="0"/>
              </a:rPr>
              <a:t>}</a:t>
            </a:r>
          </a:p>
          <a:p>
            <a:r>
              <a:rPr lang="en-US" dirty="0">
                <a:solidFill>
                  <a:schemeClr val="bg1">
                    <a:lumMod val="50000"/>
                  </a:schemeClr>
                </a:solidFill>
                <a:latin typeface="Consolas" pitchFamily="49" charset="0"/>
                <a:cs typeface="Consolas" pitchFamily="49" charset="0"/>
              </a:rPr>
              <a:t>// Using</a:t>
            </a:r>
            <a:r>
              <a:rPr lang="ru-RU" dirty="0">
                <a:solidFill>
                  <a:schemeClr val="bg1">
                    <a:lumMod val="50000"/>
                  </a:schemeClr>
                </a:solidFill>
                <a:latin typeface="Consolas" pitchFamily="49" charset="0"/>
                <a:cs typeface="Consolas" pitchFamily="49" charset="0"/>
              </a:rPr>
              <a:t>:</a:t>
            </a:r>
          </a:p>
          <a:p>
            <a:r>
              <a:rPr lang="en-US" dirty="0">
                <a:solidFill>
                  <a:srgbClr val="0070C0"/>
                </a:solidFill>
                <a:latin typeface="Consolas" pitchFamily="49" charset="0"/>
                <a:cs typeface="Consolas" pitchFamily="49" charset="0"/>
              </a:rPr>
              <a:t>let </a:t>
            </a:r>
            <a:r>
              <a:rPr lang="en-US" dirty="0">
                <a:solidFill>
                  <a:schemeClr val="accent4">
                    <a:lumMod val="50000"/>
                  </a:schemeClr>
                </a:solidFill>
                <a:latin typeface="Consolas" pitchFamily="49" charset="0"/>
                <a:cs typeface="Consolas" pitchFamily="49" charset="0"/>
              </a:rPr>
              <a:t>student</a:t>
            </a:r>
            <a:r>
              <a:rPr lang="en-US" dirty="0">
                <a:latin typeface="Consolas" pitchFamily="49" charset="0"/>
                <a:cs typeface="Consolas" pitchFamily="49" charset="0"/>
              </a:rPr>
              <a:t> = </a:t>
            </a:r>
            <a:r>
              <a:rPr lang="en-US" dirty="0">
                <a:solidFill>
                  <a:srgbClr val="0070C0"/>
                </a:solidFill>
                <a:latin typeface="Consolas" pitchFamily="49" charset="0"/>
                <a:cs typeface="Consolas" pitchFamily="49" charset="0"/>
              </a:rPr>
              <a:t>new</a:t>
            </a:r>
            <a:r>
              <a:rPr lang="en-US" dirty="0">
                <a:latin typeface="Consolas" pitchFamily="49" charset="0"/>
                <a:cs typeface="Consolas" pitchFamily="49" charset="0"/>
              </a:rPr>
              <a:t> </a:t>
            </a:r>
            <a:r>
              <a:rPr lang="en-US" dirty="0">
                <a:solidFill>
                  <a:srgbClr val="7030A0"/>
                </a:solidFill>
                <a:latin typeface="Consolas" pitchFamily="49" charset="0"/>
                <a:cs typeface="Consolas" pitchFamily="49" charset="0"/>
              </a:rPr>
              <a:t>Student</a:t>
            </a:r>
            <a:r>
              <a:rPr lang="en-US" dirty="0">
                <a:latin typeface="Consolas" pitchFamily="49" charset="0"/>
                <a:cs typeface="Consolas" pitchFamily="49" charset="0"/>
              </a:rPr>
              <a:t>("Sam</a:t>
            </a:r>
            <a:r>
              <a:rPr lang="ru-RU" dirty="0">
                <a:latin typeface="Consolas" pitchFamily="49" charset="0"/>
                <a:cs typeface="Consolas" pitchFamily="49" charset="0"/>
              </a:rPr>
              <a:t>");</a:t>
            </a:r>
          </a:p>
        </p:txBody>
      </p:sp>
      <p:sp>
        <p:nvSpPr>
          <p:cNvPr id="4" name="Прямоугольник 3"/>
          <p:cNvSpPr/>
          <p:nvPr/>
        </p:nvSpPr>
        <p:spPr>
          <a:xfrm>
            <a:off x="0" y="4875315"/>
            <a:ext cx="6858000" cy="1323439"/>
          </a:xfrm>
          <a:prstGeom prst="rect">
            <a:avLst/>
          </a:prstGeom>
        </p:spPr>
        <p:txBody>
          <a:bodyPr wrap="square">
            <a:spAutoFit/>
          </a:bodyPr>
          <a:lstStyle/>
          <a:p>
            <a:pPr marL="228574" lvl="2" indent="0" algn="just" defTabSz="360000">
              <a:buNone/>
            </a:pPr>
            <a:r>
              <a:rPr lang="en-US" sz="2000" dirty="0"/>
              <a:t>To create an object of the </a:t>
            </a:r>
            <a:r>
              <a:rPr lang="en-US" sz="2000" dirty="0" err="1"/>
              <a:t>SomeClass</a:t>
            </a:r>
            <a:r>
              <a:rPr lang="en-US" sz="2000" dirty="0"/>
              <a:t> class, use the </a:t>
            </a:r>
            <a:r>
              <a:rPr lang="en-US" sz="2000" b="1" dirty="0">
                <a:solidFill>
                  <a:srgbClr val="7030A0"/>
                </a:solidFill>
              </a:rPr>
              <a:t>new keyword</a:t>
            </a:r>
            <a:r>
              <a:rPr lang="en-US" sz="2000" dirty="0"/>
              <a:t>. In this case, the constructor() method is automatically called, in it we can initialize the object. The new object is referred to as an </a:t>
            </a:r>
            <a:r>
              <a:rPr lang="en-US" sz="2000" b="1" dirty="0">
                <a:solidFill>
                  <a:srgbClr val="7030A0"/>
                </a:solidFill>
              </a:rPr>
              <a:t>instance of the class</a:t>
            </a:r>
            <a:r>
              <a:rPr lang="en-US" sz="2000" dirty="0"/>
              <a:t>.</a:t>
            </a:r>
            <a:endParaRPr lang="ru-RU" sz="2000" dirty="0"/>
          </a:p>
        </p:txBody>
      </p:sp>
      <p:sp>
        <p:nvSpPr>
          <p:cNvPr id="7" name="Стрелка вправо 6"/>
          <p:cNvSpPr/>
          <p:nvPr/>
        </p:nvSpPr>
        <p:spPr>
          <a:xfrm>
            <a:off x="7155710" y="3721396"/>
            <a:ext cx="595423" cy="297712"/>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Tree>
    <p:extLst>
      <p:ext uri="{BB962C8B-B14F-4D97-AF65-F5344CB8AC3E}">
        <p14:creationId xmlns:p14="http://schemas.microsoft.com/office/powerpoint/2010/main" val="63959062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7" name="Content Placeholder 2">
            <a:extLst>
              <a:ext uri="{FF2B5EF4-FFF2-40B4-BE49-F238E27FC236}">
                <a16:creationId xmlns:a16="http://schemas.microsoft.com/office/drawing/2014/main" id="{2A46A0C8-8743-44F3-ADA4-31065EC466D4}"/>
              </a:ext>
            </a:extLst>
          </p:cNvPr>
          <p:cNvSpPr>
            <a:spLocks noGrp="1"/>
          </p:cNvSpPr>
          <p:nvPr>
            <p:ph type="body" sz="quarter" idx="10"/>
          </p:nvPr>
        </p:nvSpPr>
        <p:spPr>
          <a:xfrm>
            <a:off x="362858" y="797540"/>
            <a:ext cx="11494709" cy="5656410"/>
          </a:xfrm>
        </p:spPr>
        <p:txBody>
          <a:bodyPr rtlCol="0">
            <a:noAutofit/>
          </a:bodyPr>
          <a:lstStyle/>
          <a:p>
            <a:r>
              <a:rPr lang="en-US" dirty="0"/>
              <a:t>The </a:t>
            </a:r>
            <a:r>
              <a:rPr lang="en-US" b="1" dirty="0">
                <a:solidFill>
                  <a:srgbClr val="7030A0"/>
                </a:solidFill>
              </a:rPr>
              <a:t>constructor method </a:t>
            </a:r>
            <a:r>
              <a:rPr lang="en-US" dirty="0"/>
              <a:t>is special, it is where you initialize properties, it is called automatically when a class is initiated, and it has to have the exact name "constructor", in fact, if you do not have a constructor method, JavaScript will add an </a:t>
            </a:r>
            <a:r>
              <a:rPr lang="en-US" b="1" i="1" dirty="0">
                <a:solidFill>
                  <a:srgbClr val="7030A0"/>
                </a:solidFill>
              </a:rPr>
              <a:t>invisible and empty</a:t>
            </a:r>
            <a:r>
              <a:rPr lang="en-US" b="1" dirty="0">
                <a:solidFill>
                  <a:srgbClr val="7030A0"/>
                </a:solidFill>
              </a:rPr>
              <a:t> </a:t>
            </a:r>
            <a:r>
              <a:rPr lang="en-US" b="1" i="1" dirty="0">
                <a:solidFill>
                  <a:srgbClr val="7030A0"/>
                </a:solidFill>
              </a:rPr>
              <a:t>constructor</a:t>
            </a:r>
            <a:r>
              <a:rPr lang="en-US" dirty="0"/>
              <a:t> method.</a:t>
            </a:r>
          </a:p>
          <a:p>
            <a:r>
              <a:rPr lang="en-US" dirty="0"/>
              <a:t>You are also free to make </a:t>
            </a:r>
            <a:r>
              <a:rPr lang="en-US" b="1" dirty="0">
                <a:solidFill>
                  <a:srgbClr val="7030A0"/>
                </a:solidFill>
              </a:rPr>
              <a:t>your</a:t>
            </a:r>
            <a:r>
              <a:rPr lang="en-US" dirty="0"/>
              <a:t> </a:t>
            </a:r>
            <a:r>
              <a:rPr lang="en-US" b="1" dirty="0">
                <a:solidFill>
                  <a:srgbClr val="7030A0"/>
                </a:solidFill>
              </a:rPr>
              <a:t>own methods</a:t>
            </a:r>
          </a:p>
          <a:p>
            <a:endParaRPr lang="en-US" dirty="0"/>
          </a:p>
          <a:p>
            <a:pPr lvl="2">
              <a:lnSpc>
                <a:spcPct val="100000"/>
              </a:lnSpc>
              <a:spcBef>
                <a:spcPts val="0"/>
              </a:spcBef>
            </a:pPr>
            <a:r>
              <a:rPr lang="en-US" sz="2000" dirty="0">
                <a:solidFill>
                  <a:srgbClr val="0070C0"/>
                </a:solidFill>
                <a:latin typeface="Consolas" pitchFamily="49" charset="0"/>
                <a:cs typeface="Consolas" pitchFamily="49" charset="0"/>
              </a:rPr>
              <a:t>class</a:t>
            </a:r>
            <a:r>
              <a:rPr lang="en-US" sz="2000" dirty="0">
                <a:latin typeface="Consolas" pitchFamily="49" charset="0"/>
                <a:cs typeface="Consolas" pitchFamily="49" charset="0"/>
              </a:rPr>
              <a:t> </a:t>
            </a:r>
            <a:r>
              <a:rPr lang="en-US" sz="2000" dirty="0">
                <a:solidFill>
                  <a:srgbClr val="7030A0"/>
                </a:solidFill>
                <a:latin typeface="Consolas" pitchFamily="49" charset="0"/>
                <a:cs typeface="Consolas" pitchFamily="49" charset="0"/>
              </a:rPr>
              <a:t>Student</a:t>
            </a:r>
            <a:r>
              <a:rPr lang="uk-UA" sz="2000" dirty="0">
                <a:solidFill>
                  <a:srgbClr val="7030A0"/>
                </a:solidFill>
                <a:latin typeface="Consolas" pitchFamily="49" charset="0"/>
                <a:cs typeface="Consolas" pitchFamily="49" charset="0"/>
              </a:rPr>
              <a:t> </a:t>
            </a:r>
            <a:r>
              <a:rPr lang="en-US" sz="2000" dirty="0">
                <a:latin typeface="Consolas" pitchFamily="49" charset="0"/>
                <a:cs typeface="Consolas" pitchFamily="49" charset="0"/>
              </a:rPr>
              <a:t>{</a:t>
            </a:r>
          </a:p>
          <a:p>
            <a:pPr lvl="2">
              <a:lnSpc>
                <a:spcPct val="100000"/>
              </a:lnSpc>
              <a:spcBef>
                <a:spcPts val="0"/>
              </a:spcBef>
            </a:pPr>
            <a:r>
              <a:rPr lang="en-US" sz="2000" dirty="0">
                <a:latin typeface="Consolas" pitchFamily="49" charset="0"/>
                <a:cs typeface="Consolas" pitchFamily="49" charset="0"/>
              </a:rPr>
              <a:t>  </a:t>
            </a:r>
            <a:r>
              <a:rPr lang="en-US" sz="2000" dirty="0">
                <a:solidFill>
                  <a:srgbClr val="0070C0"/>
                </a:solidFill>
                <a:latin typeface="Consolas" pitchFamily="49" charset="0"/>
                <a:cs typeface="Consolas" pitchFamily="49" charset="0"/>
              </a:rPr>
              <a:t>constructor</a:t>
            </a:r>
            <a:r>
              <a:rPr lang="en-US" sz="2000" dirty="0">
                <a:latin typeface="Consolas" pitchFamily="49" charset="0"/>
                <a:cs typeface="Consolas" pitchFamily="49" charset="0"/>
              </a:rPr>
              <a:t>(</a:t>
            </a:r>
            <a:r>
              <a:rPr lang="en-US" sz="2000" dirty="0">
                <a:solidFill>
                  <a:schemeClr val="accent4">
                    <a:lumMod val="50000"/>
                  </a:schemeClr>
                </a:solidFill>
                <a:latin typeface="Consolas" pitchFamily="49" charset="0"/>
                <a:cs typeface="Consolas" pitchFamily="49" charset="0"/>
              </a:rPr>
              <a:t>name</a:t>
            </a:r>
            <a:r>
              <a:rPr lang="en-US" sz="2000" dirty="0">
                <a:latin typeface="Consolas" pitchFamily="49" charset="0"/>
                <a:cs typeface="Consolas" pitchFamily="49" charset="0"/>
              </a:rPr>
              <a:t>) {</a:t>
            </a:r>
          </a:p>
          <a:p>
            <a:pPr lvl="2">
              <a:lnSpc>
                <a:spcPct val="100000"/>
              </a:lnSpc>
              <a:spcBef>
                <a:spcPts val="0"/>
              </a:spcBef>
            </a:pPr>
            <a:r>
              <a:rPr lang="en-US" sz="2000" dirty="0">
                <a:latin typeface="Consolas" pitchFamily="49" charset="0"/>
                <a:cs typeface="Consolas" pitchFamily="49" charset="0"/>
              </a:rPr>
              <a:t>    </a:t>
            </a:r>
            <a:r>
              <a:rPr lang="en-US" sz="2000" dirty="0">
                <a:solidFill>
                  <a:srgbClr val="0070C0"/>
                </a:solidFill>
                <a:latin typeface="Consolas" pitchFamily="49" charset="0"/>
                <a:cs typeface="Consolas" pitchFamily="49" charset="0"/>
              </a:rPr>
              <a:t>this</a:t>
            </a:r>
            <a:r>
              <a:rPr lang="en-US" sz="2000" dirty="0">
                <a:latin typeface="Consolas" pitchFamily="49" charset="0"/>
                <a:cs typeface="Consolas" pitchFamily="49" charset="0"/>
              </a:rPr>
              <a:t>.</a:t>
            </a:r>
            <a:r>
              <a:rPr lang="en-US" sz="2000" dirty="0">
                <a:solidFill>
                  <a:schemeClr val="accent4">
                    <a:lumMod val="50000"/>
                  </a:schemeClr>
                </a:solidFill>
                <a:latin typeface="Consolas" pitchFamily="49" charset="0"/>
                <a:cs typeface="Consolas" pitchFamily="49" charset="0"/>
              </a:rPr>
              <a:t>name</a:t>
            </a:r>
            <a:r>
              <a:rPr lang="en-US" sz="2000" dirty="0">
                <a:latin typeface="Consolas" pitchFamily="49" charset="0"/>
                <a:cs typeface="Consolas" pitchFamily="49" charset="0"/>
              </a:rPr>
              <a:t> = </a:t>
            </a:r>
            <a:r>
              <a:rPr lang="en-US" sz="2000" dirty="0">
                <a:solidFill>
                  <a:schemeClr val="accent4">
                    <a:lumMod val="50000"/>
                  </a:schemeClr>
                </a:solidFill>
                <a:latin typeface="Consolas" pitchFamily="49" charset="0"/>
                <a:cs typeface="Consolas" pitchFamily="49" charset="0"/>
              </a:rPr>
              <a:t>name</a:t>
            </a:r>
            <a:r>
              <a:rPr lang="en-US" sz="2000" dirty="0">
                <a:latin typeface="Consolas" pitchFamily="49" charset="0"/>
                <a:cs typeface="Consolas" pitchFamily="49" charset="0"/>
              </a:rPr>
              <a:t>;</a:t>
            </a:r>
          </a:p>
          <a:p>
            <a:pPr lvl="2">
              <a:lnSpc>
                <a:spcPct val="100000"/>
              </a:lnSpc>
              <a:spcBef>
                <a:spcPts val="0"/>
              </a:spcBef>
            </a:pPr>
            <a:r>
              <a:rPr lang="en-US" sz="2000" dirty="0">
                <a:latin typeface="Consolas" pitchFamily="49" charset="0"/>
                <a:cs typeface="Consolas" pitchFamily="49" charset="0"/>
              </a:rPr>
              <a:t>  }</a:t>
            </a:r>
          </a:p>
          <a:p>
            <a:pPr lvl="2">
              <a:lnSpc>
                <a:spcPct val="100000"/>
              </a:lnSpc>
              <a:spcBef>
                <a:spcPts val="0"/>
              </a:spcBef>
            </a:pPr>
            <a:r>
              <a:rPr lang="en-US" sz="2000" dirty="0">
                <a:latin typeface="Consolas" pitchFamily="49" charset="0"/>
                <a:cs typeface="Consolas" pitchFamily="49" charset="0"/>
              </a:rPr>
              <a:t>  </a:t>
            </a:r>
            <a:r>
              <a:rPr lang="en-US" sz="2000" dirty="0" err="1">
                <a:solidFill>
                  <a:schemeClr val="accent4">
                    <a:lumMod val="50000"/>
                  </a:schemeClr>
                </a:solidFill>
                <a:latin typeface="Consolas" pitchFamily="49" charset="0"/>
                <a:cs typeface="Consolas" pitchFamily="49" charset="0"/>
              </a:rPr>
              <a:t>showName</a:t>
            </a:r>
            <a:r>
              <a:rPr lang="en-US" sz="2000" dirty="0">
                <a:latin typeface="Consolas" pitchFamily="49" charset="0"/>
                <a:cs typeface="Consolas" pitchFamily="49" charset="0"/>
              </a:rPr>
              <a:t>() {</a:t>
            </a:r>
          </a:p>
          <a:p>
            <a:pPr lvl="2">
              <a:lnSpc>
                <a:spcPct val="100000"/>
              </a:lnSpc>
              <a:spcBef>
                <a:spcPts val="0"/>
              </a:spcBef>
            </a:pPr>
            <a:r>
              <a:rPr lang="en-US" sz="2000" dirty="0">
                <a:latin typeface="Consolas" pitchFamily="49" charset="0"/>
                <a:cs typeface="Consolas" pitchFamily="49" charset="0"/>
              </a:rPr>
              <a:t>    </a:t>
            </a:r>
            <a:r>
              <a:rPr lang="en-US" sz="2000" dirty="0">
                <a:solidFill>
                  <a:srgbClr val="0070C0"/>
                </a:solidFill>
                <a:latin typeface="Consolas" pitchFamily="49" charset="0"/>
                <a:cs typeface="Consolas" pitchFamily="49" charset="0"/>
              </a:rPr>
              <a:t>alert</a:t>
            </a:r>
            <a:r>
              <a:rPr lang="en-US" sz="2000" dirty="0">
                <a:latin typeface="Consolas" pitchFamily="49" charset="0"/>
                <a:cs typeface="Consolas" pitchFamily="49" charset="0"/>
              </a:rPr>
              <a:t>(</a:t>
            </a:r>
            <a:r>
              <a:rPr lang="en-US" sz="2000" dirty="0">
                <a:solidFill>
                  <a:srgbClr val="0070C0"/>
                </a:solidFill>
                <a:latin typeface="Consolas" pitchFamily="49" charset="0"/>
                <a:cs typeface="Consolas" pitchFamily="49" charset="0"/>
              </a:rPr>
              <a:t>this</a:t>
            </a:r>
            <a:r>
              <a:rPr lang="en-US" sz="2000" dirty="0">
                <a:latin typeface="Consolas" pitchFamily="49" charset="0"/>
                <a:cs typeface="Consolas" pitchFamily="49" charset="0"/>
              </a:rPr>
              <a:t>.</a:t>
            </a:r>
            <a:r>
              <a:rPr lang="en-US" sz="2000" dirty="0">
                <a:solidFill>
                  <a:schemeClr val="accent4">
                    <a:lumMod val="50000"/>
                  </a:schemeClr>
                </a:solidFill>
                <a:latin typeface="Consolas" pitchFamily="49" charset="0"/>
                <a:cs typeface="Consolas" pitchFamily="49" charset="0"/>
              </a:rPr>
              <a:t>name</a:t>
            </a:r>
            <a:r>
              <a:rPr lang="en-US" sz="2000" dirty="0">
                <a:latin typeface="Consolas" pitchFamily="49" charset="0"/>
                <a:cs typeface="Consolas" pitchFamily="49" charset="0"/>
              </a:rPr>
              <a:t>);</a:t>
            </a:r>
          </a:p>
          <a:p>
            <a:pPr lvl="2">
              <a:lnSpc>
                <a:spcPct val="100000"/>
              </a:lnSpc>
              <a:spcBef>
                <a:spcPts val="0"/>
              </a:spcBef>
            </a:pPr>
            <a:r>
              <a:rPr lang="en-US" sz="2000" dirty="0">
                <a:latin typeface="Consolas" pitchFamily="49" charset="0"/>
                <a:cs typeface="Consolas" pitchFamily="49" charset="0"/>
              </a:rPr>
              <a:t>  }</a:t>
            </a:r>
          </a:p>
          <a:p>
            <a:pPr lvl="2">
              <a:lnSpc>
                <a:spcPct val="100000"/>
              </a:lnSpc>
              <a:spcBef>
                <a:spcPts val="0"/>
              </a:spcBef>
            </a:pPr>
            <a:r>
              <a:rPr lang="en-US" sz="2000" dirty="0">
                <a:latin typeface="Consolas" pitchFamily="49" charset="0"/>
                <a:cs typeface="Consolas" pitchFamily="49" charset="0"/>
              </a:rPr>
              <a:t>}</a:t>
            </a:r>
          </a:p>
          <a:p>
            <a:pPr lvl="2">
              <a:lnSpc>
                <a:spcPct val="100000"/>
              </a:lnSpc>
              <a:spcBef>
                <a:spcPts val="0"/>
              </a:spcBef>
            </a:pPr>
            <a:r>
              <a:rPr lang="en-US" sz="2000" dirty="0">
                <a:solidFill>
                  <a:schemeClr val="bg1">
                    <a:lumMod val="50000"/>
                  </a:schemeClr>
                </a:solidFill>
                <a:latin typeface="Consolas" pitchFamily="49" charset="0"/>
                <a:cs typeface="Consolas" pitchFamily="49" charset="0"/>
              </a:rPr>
              <a:t>// Using</a:t>
            </a:r>
            <a:r>
              <a:rPr lang="ru-RU" sz="2000" dirty="0">
                <a:solidFill>
                  <a:schemeClr val="bg1">
                    <a:lumMod val="50000"/>
                  </a:schemeClr>
                </a:solidFill>
                <a:latin typeface="Consolas" pitchFamily="49" charset="0"/>
                <a:cs typeface="Consolas" pitchFamily="49" charset="0"/>
              </a:rPr>
              <a:t>:</a:t>
            </a:r>
            <a:endParaRPr lang="ru-RU" sz="2000" dirty="0">
              <a:latin typeface="Consolas" pitchFamily="49" charset="0"/>
              <a:cs typeface="Consolas" pitchFamily="49" charset="0"/>
            </a:endParaRPr>
          </a:p>
          <a:p>
            <a:pPr lvl="2">
              <a:lnSpc>
                <a:spcPct val="100000"/>
              </a:lnSpc>
              <a:spcBef>
                <a:spcPts val="0"/>
              </a:spcBef>
            </a:pPr>
            <a:r>
              <a:rPr lang="en-US" sz="2000" dirty="0">
                <a:solidFill>
                  <a:srgbClr val="0070C0"/>
                </a:solidFill>
                <a:latin typeface="Consolas" pitchFamily="49" charset="0"/>
                <a:cs typeface="Consolas" pitchFamily="49" charset="0"/>
              </a:rPr>
              <a:t>let </a:t>
            </a:r>
            <a:r>
              <a:rPr lang="en-US" sz="2000" dirty="0">
                <a:solidFill>
                  <a:schemeClr val="accent4">
                    <a:lumMod val="50000"/>
                  </a:schemeClr>
                </a:solidFill>
                <a:latin typeface="Consolas" pitchFamily="49" charset="0"/>
                <a:cs typeface="Consolas" pitchFamily="49" charset="0"/>
              </a:rPr>
              <a:t>student</a:t>
            </a:r>
            <a:r>
              <a:rPr lang="en-US" sz="2000" dirty="0">
                <a:latin typeface="Consolas" pitchFamily="49" charset="0"/>
                <a:cs typeface="Consolas" pitchFamily="49" charset="0"/>
              </a:rPr>
              <a:t> = </a:t>
            </a:r>
            <a:r>
              <a:rPr lang="en-US" sz="2000" dirty="0">
                <a:solidFill>
                  <a:srgbClr val="0070C0"/>
                </a:solidFill>
                <a:latin typeface="Consolas" pitchFamily="49" charset="0"/>
                <a:cs typeface="Consolas" pitchFamily="49" charset="0"/>
              </a:rPr>
              <a:t>new</a:t>
            </a:r>
            <a:r>
              <a:rPr lang="en-US" sz="2000" dirty="0">
                <a:latin typeface="Consolas" pitchFamily="49" charset="0"/>
                <a:cs typeface="Consolas" pitchFamily="49" charset="0"/>
              </a:rPr>
              <a:t> </a:t>
            </a:r>
            <a:r>
              <a:rPr lang="en-US" sz="2000" dirty="0">
                <a:solidFill>
                  <a:srgbClr val="7030A0"/>
                </a:solidFill>
                <a:latin typeface="Consolas" pitchFamily="49" charset="0"/>
                <a:cs typeface="Consolas" pitchFamily="49" charset="0"/>
              </a:rPr>
              <a:t>Student</a:t>
            </a:r>
            <a:r>
              <a:rPr lang="en-US" sz="2000" dirty="0">
                <a:latin typeface="Consolas" pitchFamily="49" charset="0"/>
                <a:cs typeface="Consolas" pitchFamily="49" charset="0"/>
              </a:rPr>
              <a:t>("Sam</a:t>
            </a:r>
            <a:r>
              <a:rPr lang="ru-RU" sz="2000" dirty="0">
                <a:latin typeface="Consolas" pitchFamily="49" charset="0"/>
                <a:cs typeface="Consolas" pitchFamily="49" charset="0"/>
              </a:rPr>
              <a:t>");</a:t>
            </a:r>
          </a:p>
          <a:p>
            <a:pPr lvl="2">
              <a:lnSpc>
                <a:spcPct val="100000"/>
              </a:lnSpc>
              <a:spcBef>
                <a:spcPts val="0"/>
              </a:spcBef>
            </a:pPr>
            <a:r>
              <a:rPr lang="en-US" sz="2000" dirty="0" err="1">
                <a:solidFill>
                  <a:schemeClr val="accent4">
                    <a:lumMod val="50000"/>
                  </a:schemeClr>
                </a:solidFill>
                <a:latin typeface="Consolas" pitchFamily="49" charset="0"/>
                <a:cs typeface="Consolas" pitchFamily="49" charset="0"/>
              </a:rPr>
              <a:t>student</a:t>
            </a:r>
            <a:r>
              <a:rPr lang="en-US" sz="2000" dirty="0" err="1">
                <a:latin typeface="Consolas" pitchFamily="49" charset="0"/>
                <a:cs typeface="Consolas" pitchFamily="49" charset="0"/>
              </a:rPr>
              <a:t>.</a:t>
            </a:r>
            <a:r>
              <a:rPr lang="en-US" sz="2000" dirty="0" err="1">
                <a:solidFill>
                  <a:schemeClr val="accent4">
                    <a:lumMod val="50000"/>
                  </a:schemeClr>
                </a:solidFill>
                <a:latin typeface="Consolas" pitchFamily="49" charset="0"/>
                <a:cs typeface="Consolas" pitchFamily="49" charset="0"/>
              </a:rPr>
              <a:t>showName</a:t>
            </a:r>
            <a:r>
              <a:rPr lang="en-US" sz="2000" dirty="0">
                <a:latin typeface="Consolas" pitchFamily="49" charset="0"/>
                <a:cs typeface="Consolas" pitchFamily="49" charset="0"/>
              </a:rPr>
              <a:t>();  // Sam</a:t>
            </a:r>
            <a:endParaRPr lang="ru-RU" sz="2000" dirty="0">
              <a:latin typeface="Consolas" pitchFamily="49" charset="0"/>
              <a:cs typeface="Consolas" pitchFamily="49" charset="0"/>
            </a:endParaRPr>
          </a:p>
          <a:p>
            <a:pPr marL="457152" lvl="2" algn="just" defTabSz="360000"/>
            <a:endParaRPr lang="ru-RU" sz="1800" dirty="0">
              <a:latin typeface="Consolas" pitchFamily="49" charset="0"/>
              <a:cs typeface="Consolas" pitchFamily="49" charset="0"/>
            </a:endParaRPr>
          </a:p>
          <a:p>
            <a:pPr marL="457152" lvl="2" algn="just" defTabSz="360000"/>
            <a:endParaRPr lang="ru-RU" sz="1800" dirty="0">
              <a:latin typeface="Consolas" pitchFamily="49" charset="0"/>
              <a:cs typeface="Consolas" pitchFamily="49" charset="0"/>
            </a:endParaRPr>
          </a:p>
          <a:p>
            <a:pPr marL="457152" lvl="2" algn="just" defTabSz="360000"/>
            <a:endParaRPr lang="ru-RU" sz="2000" dirty="0">
              <a:latin typeface="Consolas" pitchFamily="49" charset="0"/>
              <a:cs typeface="Consolas" pitchFamily="49" charset="0"/>
            </a:endParaRPr>
          </a:p>
        </p:txBody>
      </p:sp>
      <p:sp>
        <p:nvSpPr>
          <p:cNvPr id="18435" name="Title 1">
            <a:extLst>
              <a:ext uri="{FF2B5EF4-FFF2-40B4-BE49-F238E27FC236}">
                <a16:creationId xmlns:a16="http://schemas.microsoft.com/office/drawing/2014/main" id="{E651A6C7-F2C8-4961-8B1A-25705A6B229F}"/>
              </a:ext>
            </a:extLst>
          </p:cNvPr>
          <p:cNvSpPr>
            <a:spLocks noGrp="1"/>
          </p:cNvSpPr>
          <p:nvPr>
            <p:ph type="title"/>
          </p:nvPr>
        </p:nvSpPr>
        <p:spPr>
          <a:xfrm>
            <a:off x="362859" y="35421"/>
            <a:ext cx="11565619" cy="525970"/>
          </a:xfrm>
        </p:spPr>
        <p:txBody>
          <a:bodyPr/>
          <a:lstStyle/>
          <a:p>
            <a:r>
              <a:rPr lang="en-US" sz="3600" dirty="0">
                <a:latin typeface="Proxima Nova Black" charset="0"/>
              </a:rPr>
              <a:t>Classes. Methods</a:t>
            </a:r>
          </a:p>
        </p:txBody>
      </p:sp>
    </p:spTree>
    <p:extLst>
      <p:ext uri="{BB962C8B-B14F-4D97-AF65-F5344CB8AC3E}">
        <p14:creationId xmlns:p14="http://schemas.microsoft.com/office/powerpoint/2010/main" val="226616724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7" name="Content Placeholder 2">
            <a:extLst>
              <a:ext uri="{FF2B5EF4-FFF2-40B4-BE49-F238E27FC236}">
                <a16:creationId xmlns:a16="http://schemas.microsoft.com/office/drawing/2014/main" id="{2A46A0C8-8743-44F3-ADA4-31065EC466D4}"/>
              </a:ext>
            </a:extLst>
          </p:cNvPr>
          <p:cNvSpPr>
            <a:spLocks noGrp="1"/>
          </p:cNvSpPr>
          <p:nvPr>
            <p:ph type="body" sz="quarter" idx="10"/>
          </p:nvPr>
        </p:nvSpPr>
        <p:spPr>
          <a:xfrm>
            <a:off x="362858" y="988934"/>
            <a:ext cx="11494709" cy="4535482"/>
          </a:xfrm>
        </p:spPr>
        <p:txBody>
          <a:bodyPr rtlCol="0">
            <a:noAutofit/>
          </a:bodyPr>
          <a:lstStyle/>
          <a:p>
            <a:r>
              <a:rPr lang="en-US" dirty="0"/>
              <a:t>Before the appearance of the syntactic construction of classes, the following template was used, which actually mimicked classes.</a:t>
            </a:r>
            <a:endParaRPr lang="uk-UA" dirty="0"/>
          </a:p>
          <a:p>
            <a:endParaRPr lang="en-US" sz="2400" dirty="0"/>
          </a:p>
        </p:txBody>
      </p:sp>
      <p:sp>
        <p:nvSpPr>
          <p:cNvPr id="18435" name="Title 1">
            <a:extLst>
              <a:ext uri="{FF2B5EF4-FFF2-40B4-BE49-F238E27FC236}">
                <a16:creationId xmlns:a16="http://schemas.microsoft.com/office/drawing/2014/main" id="{E651A6C7-F2C8-4961-8B1A-25705A6B229F}"/>
              </a:ext>
            </a:extLst>
          </p:cNvPr>
          <p:cNvSpPr>
            <a:spLocks noGrp="1"/>
          </p:cNvSpPr>
          <p:nvPr>
            <p:ph type="title"/>
          </p:nvPr>
        </p:nvSpPr>
        <p:spPr>
          <a:xfrm>
            <a:off x="362859" y="226815"/>
            <a:ext cx="11565619" cy="525970"/>
          </a:xfrm>
        </p:spPr>
        <p:txBody>
          <a:bodyPr/>
          <a:lstStyle/>
          <a:p>
            <a:r>
              <a:rPr lang="en-US" sz="3600" dirty="0">
                <a:latin typeface="Proxima Nova Black" charset="0"/>
              </a:rPr>
              <a:t>Classes. Before</a:t>
            </a:r>
            <a:r>
              <a:rPr lang="en-US" sz="3600" dirty="0"/>
              <a:t> </a:t>
            </a:r>
            <a:r>
              <a:rPr lang="en-US" sz="3600" dirty="0">
                <a:latin typeface="Proxima Nova Black" charset="0"/>
              </a:rPr>
              <a:t>ECMAScript2015 </a:t>
            </a:r>
            <a:br>
              <a:rPr lang="en-US" sz="3600" b="1" dirty="0">
                <a:latin typeface="Proxima Nova Black" charset="0"/>
              </a:rPr>
            </a:br>
            <a:endParaRPr lang="en-US" sz="3600" dirty="0">
              <a:latin typeface="Proxima Nova Black" charset="0"/>
            </a:endParaRPr>
          </a:p>
        </p:txBody>
      </p:sp>
      <p:sp>
        <p:nvSpPr>
          <p:cNvPr id="4" name="Прямоугольник 3"/>
          <p:cNvSpPr/>
          <p:nvPr/>
        </p:nvSpPr>
        <p:spPr>
          <a:xfrm>
            <a:off x="1336155" y="1784903"/>
            <a:ext cx="6096000" cy="3308598"/>
          </a:xfrm>
          <a:prstGeom prst="rect">
            <a:avLst/>
          </a:prstGeom>
        </p:spPr>
        <p:txBody>
          <a:bodyPr>
            <a:spAutoFit/>
          </a:bodyPr>
          <a:lstStyle/>
          <a:p>
            <a:r>
              <a:rPr lang="en-US" sz="1900" dirty="0">
                <a:solidFill>
                  <a:srgbClr val="0070C0"/>
                </a:solidFill>
                <a:latin typeface="Consolas" pitchFamily="49" charset="0"/>
                <a:cs typeface="Consolas" pitchFamily="49" charset="0"/>
              </a:rPr>
              <a:t>function</a:t>
            </a:r>
            <a:r>
              <a:rPr lang="en-US" sz="1900" dirty="0">
                <a:latin typeface="Consolas" pitchFamily="49" charset="0"/>
                <a:cs typeface="Consolas" pitchFamily="49" charset="0"/>
              </a:rPr>
              <a:t> </a:t>
            </a:r>
            <a:r>
              <a:rPr lang="en-US" sz="1900" dirty="0">
                <a:solidFill>
                  <a:srgbClr val="7030A0"/>
                </a:solidFill>
                <a:latin typeface="Consolas" pitchFamily="49" charset="0"/>
                <a:cs typeface="Consolas" pitchFamily="49" charset="0"/>
              </a:rPr>
              <a:t>Student(</a:t>
            </a:r>
            <a:r>
              <a:rPr lang="en-US" sz="1900" dirty="0">
                <a:solidFill>
                  <a:schemeClr val="accent4">
                    <a:lumMod val="50000"/>
                  </a:schemeClr>
                </a:solidFill>
                <a:latin typeface="Consolas" pitchFamily="49" charset="0"/>
                <a:cs typeface="Consolas" pitchFamily="49" charset="0"/>
              </a:rPr>
              <a:t>name</a:t>
            </a:r>
            <a:r>
              <a:rPr lang="en-US" sz="1900" dirty="0">
                <a:solidFill>
                  <a:srgbClr val="7030A0"/>
                </a:solidFill>
                <a:latin typeface="Consolas" pitchFamily="49" charset="0"/>
                <a:cs typeface="Consolas" pitchFamily="49" charset="0"/>
              </a:rPr>
              <a:t>) </a:t>
            </a:r>
            <a:r>
              <a:rPr lang="en-US" sz="1900" dirty="0">
                <a:latin typeface="Consolas" pitchFamily="49" charset="0"/>
                <a:cs typeface="Consolas" pitchFamily="49" charset="0"/>
              </a:rPr>
              <a:t>{</a:t>
            </a:r>
          </a:p>
          <a:p>
            <a:r>
              <a:rPr lang="en-US" sz="1900" dirty="0">
                <a:solidFill>
                  <a:srgbClr val="0070C0"/>
                </a:solidFill>
                <a:latin typeface="Consolas" pitchFamily="49" charset="0"/>
                <a:cs typeface="Consolas" pitchFamily="49" charset="0"/>
              </a:rPr>
              <a:t>   this</a:t>
            </a:r>
            <a:r>
              <a:rPr lang="en-US" sz="1900" dirty="0">
                <a:latin typeface="Consolas" pitchFamily="49" charset="0"/>
                <a:cs typeface="Consolas" pitchFamily="49" charset="0"/>
              </a:rPr>
              <a:t>.</a:t>
            </a:r>
            <a:r>
              <a:rPr lang="en-US" sz="1900" dirty="0">
                <a:solidFill>
                  <a:schemeClr val="accent4">
                    <a:lumMod val="50000"/>
                  </a:schemeClr>
                </a:solidFill>
                <a:latin typeface="Consolas" pitchFamily="49" charset="0"/>
                <a:cs typeface="Consolas" pitchFamily="49" charset="0"/>
              </a:rPr>
              <a:t>name</a:t>
            </a:r>
            <a:r>
              <a:rPr lang="en-US" sz="1900" dirty="0">
                <a:latin typeface="Consolas" pitchFamily="49" charset="0"/>
                <a:cs typeface="Consolas" pitchFamily="49" charset="0"/>
              </a:rPr>
              <a:t> = </a:t>
            </a:r>
            <a:r>
              <a:rPr lang="en-US" sz="1900" dirty="0">
                <a:solidFill>
                  <a:schemeClr val="accent4">
                    <a:lumMod val="50000"/>
                  </a:schemeClr>
                </a:solidFill>
                <a:latin typeface="Consolas" pitchFamily="49" charset="0"/>
                <a:cs typeface="Consolas" pitchFamily="49" charset="0"/>
              </a:rPr>
              <a:t>name</a:t>
            </a:r>
            <a:r>
              <a:rPr lang="en-US" sz="1900" dirty="0">
                <a:latin typeface="Consolas" pitchFamily="49" charset="0"/>
                <a:cs typeface="Consolas" pitchFamily="49" charset="0"/>
              </a:rPr>
              <a:t>;</a:t>
            </a:r>
          </a:p>
          <a:p>
            <a:r>
              <a:rPr lang="en-US" sz="1900" dirty="0">
                <a:latin typeface="Consolas" pitchFamily="49" charset="0"/>
                <a:cs typeface="Consolas" pitchFamily="49" charset="0"/>
              </a:rPr>
              <a:t>}</a:t>
            </a:r>
          </a:p>
          <a:p>
            <a:endParaRPr lang="en-US" sz="1900" dirty="0">
              <a:solidFill>
                <a:srgbClr val="7030A0"/>
              </a:solidFill>
              <a:latin typeface="Consolas" pitchFamily="49" charset="0"/>
              <a:cs typeface="Consolas" pitchFamily="49" charset="0"/>
            </a:endParaRPr>
          </a:p>
          <a:p>
            <a:r>
              <a:rPr lang="en-US" sz="1900" dirty="0" err="1">
                <a:solidFill>
                  <a:srgbClr val="7030A0"/>
                </a:solidFill>
                <a:latin typeface="Consolas" pitchFamily="49" charset="0"/>
                <a:cs typeface="Consolas" pitchFamily="49" charset="0"/>
              </a:rPr>
              <a:t>Student</a:t>
            </a:r>
            <a:r>
              <a:rPr lang="en-US" sz="1900" dirty="0" err="1">
                <a:latin typeface="Consolas" pitchFamily="49" charset="0"/>
                <a:cs typeface="Consolas" pitchFamily="49" charset="0"/>
              </a:rPr>
              <a:t>.</a:t>
            </a:r>
            <a:r>
              <a:rPr lang="en-US" sz="1900" dirty="0" err="1">
                <a:solidFill>
                  <a:srgbClr val="0070C0"/>
                </a:solidFill>
                <a:latin typeface="Consolas" pitchFamily="49" charset="0"/>
                <a:cs typeface="Consolas" pitchFamily="49" charset="0"/>
              </a:rPr>
              <a:t>prototype</a:t>
            </a:r>
            <a:r>
              <a:rPr lang="en-US" sz="1900" dirty="0" err="1">
                <a:latin typeface="Consolas" pitchFamily="49" charset="0"/>
                <a:cs typeface="Consolas" pitchFamily="49" charset="0"/>
              </a:rPr>
              <a:t>.</a:t>
            </a:r>
            <a:r>
              <a:rPr lang="en-US" sz="1900" dirty="0" err="1">
                <a:solidFill>
                  <a:schemeClr val="accent4">
                    <a:lumMod val="50000"/>
                  </a:schemeClr>
                </a:solidFill>
                <a:latin typeface="Consolas" pitchFamily="49" charset="0"/>
                <a:cs typeface="Consolas" pitchFamily="49" charset="0"/>
              </a:rPr>
              <a:t>showName</a:t>
            </a:r>
            <a:r>
              <a:rPr lang="en-US" sz="1900" dirty="0">
                <a:latin typeface="Consolas" pitchFamily="49" charset="0"/>
                <a:cs typeface="Consolas" pitchFamily="49" charset="0"/>
              </a:rPr>
              <a:t> = </a:t>
            </a:r>
            <a:r>
              <a:rPr lang="en-US" sz="1900" dirty="0">
                <a:solidFill>
                  <a:srgbClr val="0070C0"/>
                </a:solidFill>
                <a:latin typeface="Consolas" pitchFamily="49" charset="0"/>
                <a:cs typeface="Consolas" pitchFamily="49" charset="0"/>
              </a:rPr>
              <a:t>function()</a:t>
            </a:r>
          </a:p>
          <a:p>
            <a:r>
              <a:rPr lang="en-US" sz="1900" dirty="0">
                <a:latin typeface="Consolas" pitchFamily="49" charset="0"/>
                <a:cs typeface="Consolas" pitchFamily="49" charset="0"/>
              </a:rPr>
              <a:t>{</a:t>
            </a:r>
          </a:p>
          <a:p>
            <a:r>
              <a:rPr lang="en-US" sz="1900" dirty="0">
                <a:latin typeface="Consolas" pitchFamily="49" charset="0"/>
                <a:cs typeface="Consolas" pitchFamily="49" charset="0"/>
              </a:rPr>
              <a:t>   </a:t>
            </a:r>
            <a:r>
              <a:rPr lang="en-US" sz="1900" dirty="0">
                <a:solidFill>
                  <a:srgbClr val="0070C0"/>
                </a:solidFill>
                <a:latin typeface="Consolas" pitchFamily="49" charset="0"/>
                <a:cs typeface="Consolas" pitchFamily="49" charset="0"/>
              </a:rPr>
              <a:t>alert</a:t>
            </a:r>
            <a:r>
              <a:rPr lang="en-US" sz="1900" dirty="0">
                <a:latin typeface="Consolas" pitchFamily="49" charset="0"/>
                <a:cs typeface="Consolas" pitchFamily="49" charset="0"/>
              </a:rPr>
              <a:t>(</a:t>
            </a:r>
            <a:r>
              <a:rPr lang="en-US" sz="1900" dirty="0">
                <a:solidFill>
                  <a:srgbClr val="0070C0"/>
                </a:solidFill>
                <a:latin typeface="Consolas" pitchFamily="49" charset="0"/>
                <a:cs typeface="Consolas" pitchFamily="49" charset="0"/>
              </a:rPr>
              <a:t>this</a:t>
            </a:r>
            <a:r>
              <a:rPr lang="en-US" sz="1900" dirty="0">
                <a:latin typeface="Consolas" pitchFamily="49" charset="0"/>
                <a:cs typeface="Consolas" pitchFamily="49" charset="0"/>
              </a:rPr>
              <a:t>.</a:t>
            </a:r>
            <a:r>
              <a:rPr lang="en-US" sz="1900" dirty="0">
                <a:solidFill>
                  <a:schemeClr val="accent4">
                    <a:lumMod val="50000"/>
                  </a:schemeClr>
                </a:solidFill>
                <a:latin typeface="Consolas" pitchFamily="49" charset="0"/>
                <a:cs typeface="Consolas" pitchFamily="49" charset="0"/>
              </a:rPr>
              <a:t>name</a:t>
            </a:r>
            <a:r>
              <a:rPr lang="en-US" sz="1900" dirty="0">
                <a:latin typeface="Consolas" pitchFamily="49" charset="0"/>
                <a:cs typeface="Consolas" pitchFamily="49" charset="0"/>
              </a:rPr>
              <a:t>); // Sam</a:t>
            </a:r>
          </a:p>
          <a:p>
            <a:r>
              <a:rPr lang="en-US" sz="1900" dirty="0">
                <a:latin typeface="Consolas" pitchFamily="49" charset="0"/>
                <a:cs typeface="Consolas" pitchFamily="49" charset="0"/>
              </a:rPr>
              <a:t>}</a:t>
            </a:r>
          </a:p>
          <a:p>
            <a:endParaRPr lang="en-US" sz="1900" dirty="0">
              <a:solidFill>
                <a:srgbClr val="0070C0"/>
              </a:solidFill>
              <a:latin typeface="Consolas" pitchFamily="49" charset="0"/>
              <a:cs typeface="Consolas" pitchFamily="49" charset="0"/>
            </a:endParaRPr>
          </a:p>
          <a:p>
            <a:r>
              <a:rPr lang="en-US" sz="1900" dirty="0" err="1">
                <a:solidFill>
                  <a:srgbClr val="0070C0"/>
                </a:solidFill>
                <a:latin typeface="Consolas" pitchFamily="49" charset="0"/>
                <a:cs typeface="Consolas" pitchFamily="49" charset="0"/>
              </a:rPr>
              <a:t>var</a:t>
            </a:r>
            <a:r>
              <a:rPr lang="en-US" sz="1900" dirty="0">
                <a:solidFill>
                  <a:srgbClr val="0070C0"/>
                </a:solidFill>
                <a:latin typeface="Consolas" pitchFamily="49" charset="0"/>
                <a:cs typeface="Consolas" pitchFamily="49" charset="0"/>
              </a:rPr>
              <a:t> </a:t>
            </a:r>
            <a:r>
              <a:rPr lang="en-US" sz="1900" dirty="0">
                <a:solidFill>
                  <a:schemeClr val="accent4">
                    <a:lumMod val="50000"/>
                  </a:schemeClr>
                </a:solidFill>
                <a:latin typeface="Consolas" pitchFamily="49" charset="0"/>
                <a:cs typeface="Consolas" pitchFamily="49" charset="0"/>
              </a:rPr>
              <a:t>student</a:t>
            </a:r>
            <a:r>
              <a:rPr lang="en-US" sz="1900" dirty="0">
                <a:latin typeface="Consolas" pitchFamily="49" charset="0"/>
                <a:cs typeface="Consolas" pitchFamily="49" charset="0"/>
              </a:rPr>
              <a:t> = </a:t>
            </a:r>
            <a:r>
              <a:rPr lang="en-US" sz="1900" dirty="0">
                <a:solidFill>
                  <a:srgbClr val="0070C0"/>
                </a:solidFill>
                <a:latin typeface="Consolas" pitchFamily="49" charset="0"/>
                <a:cs typeface="Consolas" pitchFamily="49" charset="0"/>
              </a:rPr>
              <a:t>new</a:t>
            </a:r>
            <a:r>
              <a:rPr lang="en-US" sz="1900" dirty="0">
                <a:latin typeface="Consolas" pitchFamily="49" charset="0"/>
                <a:cs typeface="Consolas" pitchFamily="49" charset="0"/>
              </a:rPr>
              <a:t> </a:t>
            </a:r>
            <a:r>
              <a:rPr lang="en-US" sz="1900" dirty="0">
                <a:solidFill>
                  <a:srgbClr val="7030A0"/>
                </a:solidFill>
                <a:latin typeface="Consolas" pitchFamily="49" charset="0"/>
                <a:cs typeface="Consolas" pitchFamily="49" charset="0"/>
              </a:rPr>
              <a:t>Student</a:t>
            </a:r>
            <a:r>
              <a:rPr lang="en-US" sz="1900" dirty="0">
                <a:latin typeface="Consolas" pitchFamily="49" charset="0"/>
                <a:cs typeface="Consolas" pitchFamily="49" charset="0"/>
              </a:rPr>
              <a:t>("Sam</a:t>
            </a:r>
            <a:r>
              <a:rPr lang="ru-RU" sz="1900" dirty="0">
                <a:latin typeface="Consolas" pitchFamily="49" charset="0"/>
                <a:cs typeface="Consolas" pitchFamily="49" charset="0"/>
              </a:rPr>
              <a:t>");</a:t>
            </a:r>
          </a:p>
          <a:p>
            <a:r>
              <a:rPr lang="en-US" sz="1900" dirty="0" err="1">
                <a:solidFill>
                  <a:schemeClr val="accent4">
                    <a:lumMod val="50000"/>
                  </a:schemeClr>
                </a:solidFill>
                <a:latin typeface="Consolas" pitchFamily="49" charset="0"/>
                <a:cs typeface="Consolas" pitchFamily="49" charset="0"/>
              </a:rPr>
              <a:t>student</a:t>
            </a:r>
            <a:r>
              <a:rPr lang="en-US" sz="1900" dirty="0" err="1">
                <a:latin typeface="Consolas" pitchFamily="49" charset="0"/>
                <a:cs typeface="Consolas" pitchFamily="49" charset="0"/>
              </a:rPr>
              <a:t>.</a:t>
            </a:r>
            <a:r>
              <a:rPr lang="en-US" sz="1900" dirty="0" err="1">
                <a:solidFill>
                  <a:schemeClr val="accent4">
                    <a:lumMod val="50000"/>
                  </a:schemeClr>
                </a:solidFill>
                <a:latin typeface="Consolas" pitchFamily="49" charset="0"/>
                <a:cs typeface="Consolas" pitchFamily="49" charset="0"/>
              </a:rPr>
              <a:t>showName</a:t>
            </a:r>
            <a:r>
              <a:rPr lang="en-US" sz="1900" dirty="0">
                <a:latin typeface="Consolas" pitchFamily="49" charset="0"/>
                <a:cs typeface="Consolas" pitchFamily="49" charset="0"/>
              </a:rPr>
              <a:t>();</a:t>
            </a:r>
            <a:endParaRPr lang="ru-RU" sz="1900" dirty="0">
              <a:latin typeface="Consolas" pitchFamily="49" charset="0"/>
              <a:cs typeface="Consolas" pitchFamily="49" charset="0"/>
            </a:endParaRPr>
          </a:p>
        </p:txBody>
      </p:sp>
      <p:sp>
        <p:nvSpPr>
          <p:cNvPr id="2" name="Прямоугольник 1"/>
          <p:cNvSpPr/>
          <p:nvPr/>
        </p:nvSpPr>
        <p:spPr>
          <a:xfrm>
            <a:off x="352425" y="5123835"/>
            <a:ext cx="9941442" cy="1631216"/>
          </a:xfrm>
          <a:prstGeom prst="rect">
            <a:avLst/>
          </a:prstGeom>
        </p:spPr>
        <p:txBody>
          <a:bodyPr wrap="square">
            <a:spAutoFit/>
          </a:bodyPr>
          <a:lstStyle/>
          <a:p>
            <a:r>
              <a:rPr lang="en-US" sz="2000" dirty="0"/>
              <a:t>In this code, </a:t>
            </a:r>
            <a:r>
              <a:rPr lang="en-US" sz="2000" dirty="0">
                <a:solidFill>
                  <a:srgbClr val="7030A0"/>
                </a:solidFill>
              </a:rPr>
              <a:t>Student</a:t>
            </a:r>
            <a:r>
              <a:rPr lang="en-US" sz="2000" dirty="0"/>
              <a:t> is a constructor function that creates a unique property named name. The </a:t>
            </a:r>
            <a:r>
              <a:rPr lang="en-US" sz="2000" dirty="0" err="1">
                <a:solidFill>
                  <a:schemeClr val="accent4">
                    <a:lumMod val="50000"/>
                  </a:schemeClr>
                </a:solidFill>
              </a:rPr>
              <a:t>showName</a:t>
            </a:r>
            <a:r>
              <a:rPr lang="en-US" sz="2000" dirty="0">
                <a:solidFill>
                  <a:schemeClr val="accent4">
                    <a:lumMod val="50000"/>
                  </a:schemeClr>
                </a:solidFill>
              </a:rPr>
              <a:t> () </a:t>
            </a:r>
            <a:r>
              <a:rPr lang="en-US" sz="2000" dirty="0"/>
              <a:t>method is assigned to a prototype, so the same function is used by all instances of the </a:t>
            </a:r>
            <a:r>
              <a:rPr lang="en-US" sz="2000" dirty="0">
                <a:solidFill>
                  <a:srgbClr val="7030A0"/>
                </a:solidFill>
              </a:rPr>
              <a:t>Student</a:t>
            </a:r>
            <a:r>
              <a:rPr lang="en-US" sz="2000" dirty="0"/>
              <a:t> object. The new </a:t>
            </a:r>
            <a:r>
              <a:rPr lang="en-US" sz="2000" dirty="0">
                <a:solidFill>
                  <a:srgbClr val="7030A0"/>
                </a:solidFill>
              </a:rPr>
              <a:t>Student</a:t>
            </a:r>
            <a:r>
              <a:rPr lang="en-US" sz="2000" dirty="0"/>
              <a:t> instance is then created using the new statement. The resulting student object is considered an instance of </a:t>
            </a:r>
            <a:r>
              <a:rPr lang="en-US" sz="2000" dirty="0">
                <a:solidFill>
                  <a:srgbClr val="7030A0"/>
                </a:solidFill>
              </a:rPr>
              <a:t>Student</a:t>
            </a:r>
            <a:r>
              <a:rPr lang="en-US" sz="2000" dirty="0"/>
              <a:t> and Object through a prototype inheritance.</a:t>
            </a:r>
            <a:endParaRPr lang="ru-RU" sz="2000" dirty="0"/>
          </a:p>
        </p:txBody>
      </p:sp>
    </p:spTree>
    <p:extLst>
      <p:ext uri="{BB962C8B-B14F-4D97-AF65-F5344CB8AC3E}">
        <p14:creationId xmlns:p14="http://schemas.microsoft.com/office/powerpoint/2010/main" val="108894325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7" name="Content Placeholder 2">
            <a:extLst>
              <a:ext uri="{FF2B5EF4-FFF2-40B4-BE49-F238E27FC236}">
                <a16:creationId xmlns:a16="http://schemas.microsoft.com/office/drawing/2014/main" id="{2A46A0C8-8743-44F3-ADA4-31065EC466D4}"/>
              </a:ext>
            </a:extLst>
          </p:cNvPr>
          <p:cNvSpPr>
            <a:spLocks noGrp="1"/>
          </p:cNvSpPr>
          <p:nvPr>
            <p:ph type="body" sz="quarter" idx="10"/>
          </p:nvPr>
        </p:nvSpPr>
        <p:spPr>
          <a:xfrm>
            <a:off x="341593" y="1190955"/>
            <a:ext cx="11494709" cy="4535482"/>
          </a:xfrm>
        </p:spPr>
        <p:txBody>
          <a:bodyPr rtlCol="0">
            <a:noAutofit/>
          </a:bodyPr>
          <a:lstStyle/>
          <a:p>
            <a:pPr marL="0" lvl="1" algn="just" defTabSz="360000"/>
            <a:r>
              <a:rPr lang="en-US" dirty="0"/>
              <a:t>it is possible to declare a class using an </a:t>
            </a:r>
            <a:r>
              <a:rPr lang="en-US" b="1" dirty="0">
                <a:solidFill>
                  <a:srgbClr val="7030A0"/>
                </a:solidFill>
              </a:rPr>
              <a:t>expression</a:t>
            </a:r>
            <a:r>
              <a:rPr lang="en-US" dirty="0"/>
              <a:t>, whereby a class can be defined either without a name or with a name. In the </a:t>
            </a:r>
            <a:r>
              <a:rPr lang="en-US" b="1" dirty="0">
                <a:solidFill>
                  <a:srgbClr val="7030A0"/>
                </a:solidFill>
              </a:rPr>
              <a:t>second case</a:t>
            </a:r>
            <a:r>
              <a:rPr lang="en-US" dirty="0"/>
              <a:t>, the </a:t>
            </a:r>
            <a:r>
              <a:rPr lang="en-US" b="1" dirty="0">
                <a:solidFill>
                  <a:srgbClr val="7030A0"/>
                </a:solidFill>
              </a:rPr>
              <a:t>class name will be local to its body </a:t>
            </a:r>
            <a:r>
              <a:rPr lang="en-US" dirty="0"/>
              <a:t>- accessible only </a:t>
            </a:r>
            <a:r>
              <a:rPr lang="en-US" b="1" dirty="0">
                <a:solidFill>
                  <a:srgbClr val="7030A0"/>
                </a:solidFill>
              </a:rPr>
              <a:t>within the class</a:t>
            </a:r>
            <a:r>
              <a:rPr lang="en-US" dirty="0"/>
              <a:t>.</a:t>
            </a:r>
            <a:endParaRPr lang="ru-RU" sz="2000" dirty="0">
              <a:solidFill>
                <a:srgbClr val="00B050"/>
              </a:solidFill>
              <a:latin typeface="Consolas" pitchFamily="49" charset="0"/>
              <a:cs typeface="Consolas" pitchFamily="49" charset="0"/>
            </a:endParaRPr>
          </a:p>
        </p:txBody>
      </p:sp>
      <p:sp>
        <p:nvSpPr>
          <p:cNvPr id="18435" name="Title 1">
            <a:extLst>
              <a:ext uri="{FF2B5EF4-FFF2-40B4-BE49-F238E27FC236}">
                <a16:creationId xmlns:a16="http://schemas.microsoft.com/office/drawing/2014/main" id="{E651A6C7-F2C8-4961-8B1A-25705A6B229F}"/>
              </a:ext>
            </a:extLst>
          </p:cNvPr>
          <p:cNvSpPr>
            <a:spLocks noGrp="1"/>
          </p:cNvSpPr>
          <p:nvPr>
            <p:ph type="title"/>
          </p:nvPr>
        </p:nvSpPr>
        <p:spPr/>
        <p:txBody>
          <a:bodyPr/>
          <a:lstStyle/>
          <a:p>
            <a:r>
              <a:rPr lang="en-US" sz="3600" dirty="0">
                <a:latin typeface="Proxima Nova Black" charset="0"/>
              </a:rPr>
              <a:t>Classes. Unnamed and named expression</a:t>
            </a:r>
            <a:br>
              <a:rPr lang="en-US" sz="3600" dirty="0">
                <a:latin typeface="Proxima Nova Black" charset="0"/>
              </a:rPr>
            </a:br>
            <a:endParaRPr lang="en-US" dirty="0">
              <a:latin typeface="Proxima Nova Black" charset="0"/>
            </a:endParaRPr>
          </a:p>
        </p:txBody>
      </p:sp>
      <p:sp>
        <p:nvSpPr>
          <p:cNvPr id="4" name="Rectangle 4"/>
          <p:cNvSpPr/>
          <p:nvPr/>
        </p:nvSpPr>
        <p:spPr>
          <a:xfrm>
            <a:off x="463368" y="2677502"/>
            <a:ext cx="4842251" cy="3477875"/>
          </a:xfrm>
          <a:prstGeom prst="rect">
            <a:avLst/>
          </a:prstGeom>
          <a:ln>
            <a:solidFill>
              <a:schemeClr val="bg1">
                <a:lumMod val="50000"/>
              </a:schemeClr>
            </a:solidFill>
          </a:ln>
        </p:spPr>
        <p:txBody>
          <a:bodyPr wrap="square">
            <a:spAutoFit/>
          </a:bodyPr>
          <a:lstStyle/>
          <a:p>
            <a:pPr>
              <a:lnSpc>
                <a:spcPct val="110000"/>
              </a:lnSpc>
            </a:pPr>
            <a:r>
              <a:rPr lang="en-US" altLang="uk-UA" sz="2000" dirty="0">
                <a:solidFill>
                  <a:srgbClr val="0070C0"/>
                </a:solidFill>
                <a:latin typeface="Consolas" panose="020B0609020204030204" pitchFamily="49" charset="0"/>
                <a:cs typeface="Courier New" panose="02070309020205020404" pitchFamily="49" charset="0"/>
              </a:rPr>
              <a:t>let </a:t>
            </a:r>
            <a:r>
              <a:rPr lang="en-US" altLang="uk-UA" sz="2000" dirty="0">
                <a:solidFill>
                  <a:schemeClr val="accent4">
                    <a:lumMod val="50000"/>
                  </a:schemeClr>
                </a:solidFill>
                <a:latin typeface="Consolas" panose="020B0609020204030204" pitchFamily="49" charset="0"/>
                <a:cs typeface="Courier New" panose="02070309020205020404" pitchFamily="49" charset="0"/>
              </a:rPr>
              <a:t>Foo</a:t>
            </a:r>
            <a:r>
              <a:rPr lang="en-US" altLang="uk-UA" sz="2000" dirty="0">
                <a:latin typeface="Consolas" panose="020B0609020204030204" pitchFamily="49" charset="0"/>
                <a:cs typeface="Courier New" panose="02070309020205020404" pitchFamily="49" charset="0"/>
              </a:rPr>
              <a:t> = </a:t>
            </a:r>
            <a:r>
              <a:rPr lang="en-US" altLang="uk-UA" sz="2000" dirty="0">
                <a:solidFill>
                  <a:srgbClr val="0070C0"/>
                </a:solidFill>
                <a:latin typeface="Consolas" panose="020B0609020204030204" pitchFamily="49" charset="0"/>
                <a:cs typeface="Courier New" panose="02070309020205020404" pitchFamily="49" charset="0"/>
              </a:rPr>
              <a:t>class</a:t>
            </a:r>
            <a:r>
              <a:rPr lang="en-US" altLang="uk-UA" sz="2000" dirty="0">
                <a:latin typeface="Consolas" panose="020B0609020204030204" pitchFamily="49" charset="0"/>
                <a:cs typeface="Courier New" panose="02070309020205020404" pitchFamily="49" charset="0"/>
              </a:rPr>
              <a:t> {</a:t>
            </a:r>
          </a:p>
          <a:p>
            <a:pPr>
              <a:lnSpc>
                <a:spcPct val="110000"/>
              </a:lnSpc>
            </a:pPr>
            <a:r>
              <a:rPr lang="en-US" altLang="uk-UA" sz="2000" dirty="0">
                <a:latin typeface="Consolas" panose="020B0609020204030204" pitchFamily="49" charset="0"/>
                <a:cs typeface="Courier New" panose="02070309020205020404" pitchFamily="49" charset="0"/>
              </a:rPr>
              <a:t>  </a:t>
            </a:r>
            <a:r>
              <a:rPr lang="en-US" altLang="uk-UA" sz="2000" dirty="0">
                <a:solidFill>
                  <a:srgbClr val="0070C0"/>
                </a:solidFill>
                <a:latin typeface="Consolas" panose="020B0609020204030204" pitchFamily="49" charset="0"/>
                <a:cs typeface="Courier New" panose="02070309020205020404" pitchFamily="49" charset="0"/>
              </a:rPr>
              <a:t>constructor</a:t>
            </a:r>
            <a:r>
              <a:rPr lang="en-US" altLang="uk-UA" sz="2000" dirty="0">
                <a:latin typeface="Consolas" panose="020B0609020204030204" pitchFamily="49" charset="0"/>
                <a:cs typeface="Courier New" panose="02070309020205020404" pitchFamily="49" charset="0"/>
              </a:rPr>
              <a:t>() {}</a:t>
            </a:r>
          </a:p>
          <a:p>
            <a:pPr>
              <a:lnSpc>
                <a:spcPct val="110000"/>
              </a:lnSpc>
            </a:pPr>
            <a:r>
              <a:rPr lang="en-US" altLang="uk-UA" sz="2000" dirty="0">
                <a:latin typeface="Consolas" panose="020B0609020204030204" pitchFamily="49" charset="0"/>
                <a:cs typeface="Courier New" panose="02070309020205020404" pitchFamily="49" charset="0"/>
              </a:rPr>
              <a:t>  </a:t>
            </a:r>
            <a:r>
              <a:rPr lang="en-US" altLang="uk-UA" sz="2000" dirty="0">
                <a:solidFill>
                  <a:schemeClr val="accent4">
                    <a:lumMod val="50000"/>
                  </a:schemeClr>
                </a:solidFill>
                <a:latin typeface="Consolas" panose="020B0609020204030204" pitchFamily="49" charset="0"/>
                <a:cs typeface="Courier New" panose="02070309020205020404" pitchFamily="49" charset="0"/>
              </a:rPr>
              <a:t>bar</a:t>
            </a:r>
            <a:r>
              <a:rPr lang="en-US" altLang="uk-UA" sz="2000" dirty="0">
                <a:latin typeface="Consolas" panose="020B0609020204030204" pitchFamily="49" charset="0"/>
                <a:cs typeface="Courier New" panose="02070309020205020404" pitchFamily="49" charset="0"/>
              </a:rPr>
              <a:t>() {</a:t>
            </a:r>
          </a:p>
          <a:p>
            <a:pPr>
              <a:lnSpc>
                <a:spcPct val="110000"/>
              </a:lnSpc>
            </a:pPr>
            <a:r>
              <a:rPr lang="en-US" altLang="uk-UA" sz="2000" dirty="0">
                <a:latin typeface="Consolas" panose="020B0609020204030204" pitchFamily="49" charset="0"/>
                <a:cs typeface="Courier New" panose="02070309020205020404" pitchFamily="49" charset="0"/>
              </a:rPr>
              <a:t>    </a:t>
            </a:r>
            <a:r>
              <a:rPr lang="en-US" altLang="uk-UA" sz="2000" dirty="0">
                <a:solidFill>
                  <a:srgbClr val="0070C0"/>
                </a:solidFill>
                <a:latin typeface="Consolas" panose="020B0609020204030204" pitchFamily="49" charset="0"/>
                <a:cs typeface="Courier New" panose="02070309020205020404" pitchFamily="49" charset="0"/>
              </a:rPr>
              <a:t>return</a:t>
            </a:r>
            <a:r>
              <a:rPr lang="en-US" altLang="uk-UA" sz="2000" dirty="0">
                <a:latin typeface="Consolas" panose="020B0609020204030204" pitchFamily="49" charset="0"/>
                <a:cs typeface="Courier New" panose="02070309020205020404" pitchFamily="49" charset="0"/>
              </a:rPr>
              <a:t> "Hello World!";</a:t>
            </a:r>
          </a:p>
          <a:p>
            <a:pPr>
              <a:lnSpc>
                <a:spcPct val="110000"/>
              </a:lnSpc>
            </a:pPr>
            <a:r>
              <a:rPr lang="en-US" altLang="uk-UA" sz="2000" dirty="0">
                <a:latin typeface="Consolas" panose="020B0609020204030204" pitchFamily="49" charset="0"/>
                <a:cs typeface="Courier New" panose="02070309020205020404" pitchFamily="49" charset="0"/>
              </a:rPr>
              <a:t>  }</a:t>
            </a:r>
          </a:p>
          <a:p>
            <a:pPr>
              <a:lnSpc>
                <a:spcPct val="110000"/>
              </a:lnSpc>
            </a:pPr>
            <a:r>
              <a:rPr lang="en-US" altLang="uk-UA" sz="2000" dirty="0">
                <a:latin typeface="Consolas" panose="020B0609020204030204" pitchFamily="49" charset="0"/>
                <a:cs typeface="Courier New" panose="02070309020205020404" pitchFamily="49" charset="0"/>
              </a:rPr>
              <a:t>};</a:t>
            </a:r>
          </a:p>
          <a:p>
            <a:pPr>
              <a:lnSpc>
                <a:spcPct val="110000"/>
              </a:lnSpc>
            </a:pPr>
            <a:endParaRPr lang="en-US" altLang="uk-UA" sz="2000" dirty="0">
              <a:latin typeface="Consolas" panose="020B0609020204030204" pitchFamily="49" charset="0"/>
              <a:cs typeface="Courier New" panose="02070309020205020404" pitchFamily="49" charset="0"/>
            </a:endParaRPr>
          </a:p>
          <a:p>
            <a:pPr>
              <a:lnSpc>
                <a:spcPct val="110000"/>
              </a:lnSpc>
            </a:pPr>
            <a:r>
              <a:rPr lang="en-US" altLang="uk-UA" sz="2000" dirty="0">
                <a:solidFill>
                  <a:srgbClr val="0070C0"/>
                </a:solidFill>
                <a:latin typeface="Consolas" panose="020B0609020204030204" pitchFamily="49" charset="0"/>
                <a:cs typeface="Courier New" panose="02070309020205020404" pitchFamily="49" charset="0"/>
              </a:rPr>
              <a:t>let </a:t>
            </a:r>
            <a:r>
              <a:rPr lang="en-US" altLang="uk-UA" sz="2000" dirty="0">
                <a:solidFill>
                  <a:schemeClr val="accent4">
                    <a:lumMod val="50000"/>
                  </a:schemeClr>
                </a:solidFill>
                <a:latin typeface="Consolas" panose="020B0609020204030204" pitchFamily="49" charset="0"/>
                <a:cs typeface="Courier New" panose="02070309020205020404" pitchFamily="49" charset="0"/>
              </a:rPr>
              <a:t>instance</a:t>
            </a:r>
            <a:r>
              <a:rPr lang="en-US" altLang="uk-UA" sz="2000" dirty="0">
                <a:latin typeface="Consolas" panose="020B0609020204030204" pitchFamily="49" charset="0"/>
                <a:cs typeface="Courier New" panose="02070309020205020404" pitchFamily="49" charset="0"/>
              </a:rPr>
              <a:t> = </a:t>
            </a:r>
            <a:r>
              <a:rPr lang="en-US" altLang="uk-UA" sz="2000" dirty="0">
                <a:solidFill>
                  <a:srgbClr val="0070C0"/>
                </a:solidFill>
                <a:latin typeface="Consolas" panose="020B0609020204030204" pitchFamily="49" charset="0"/>
                <a:cs typeface="Courier New" panose="02070309020205020404" pitchFamily="49" charset="0"/>
              </a:rPr>
              <a:t>new</a:t>
            </a:r>
            <a:r>
              <a:rPr lang="en-US" altLang="uk-UA" sz="2000" dirty="0">
                <a:latin typeface="Consolas" panose="020B0609020204030204" pitchFamily="49" charset="0"/>
                <a:cs typeface="Courier New" panose="02070309020205020404" pitchFamily="49" charset="0"/>
              </a:rPr>
              <a:t> Foo();</a:t>
            </a:r>
          </a:p>
          <a:p>
            <a:pPr>
              <a:lnSpc>
                <a:spcPct val="110000"/>
              </a:lnSpc>
            </a:pPr>
            <a:r>
              <a:rPr lang="en-US" altLang="uk-UA" sz="2000" dirty="0" err="1">
                <a:solidFill>
                  <a:schemeClr val="accent4">
                    <a:lumMod val="50000"/>
                  </a:schemeClr>
                </a:solidFill>
                <a:latin typeface="Consolas" panose="020B0609020204030204" pitchFamily="49" charset="0"/>
                <a:cs typeface="Courier New" panose="02070309020205020404" pitchFamily="49" charset="0"/>
              </a:rPr>
              <a:t>instance.bar</a:t>
            </a:r>
            <a:r>
              <a:rPr lang="en-US" altLang="uk-UA" sz="2000" dirty="0">
                <a:latin typeface="Consolas" panose="020B0609020204030204" pitchFamily="49" charset="0"/>
                <a:cs typeface="Courier New" panose="02070309020205020404" pitchFamily="49" charset="0"/>
              </a:rPr>
              <a:t>(); // "Hello World!"</a:t>
            </a:r>
          </a:p>
          <a:p>
            <a:pPr>
              <a:lnSpc>
                <a:spcPct val="110000"/>
              </a:lnSpc>
            </a:pPr>
            <a:r>
              <a:rPr lang="en-US" altLang="uk-UA" sz="2000" dirty="0">
                <a:solidFill>
                  <a:schemeClr val="accent4">
                    <a:lumMod val="50000"/>
                  </a:schemeClr>
                </a:solidFill>
                <a:latin typeface="Consolas" panose="020B0609020204030204" pitchFamily="49" charset="0"/>
                <a:cs typeface="Courier New" panose="02070309020205020404" pitchFamily="49" charset="0"/>
              </a:rPr>
              <a:t>Foo.name</a:t>
            </a:r>
            <a:r>
              <a:rPr lang="en-US" altLang="uk-UA" sz="2000" dirty="0">
                <a:latin typeface="Consolas" panose="020B0609020204030204" pitchFamily="49" charset="0"/>
                <a:cs typeface="Courier New" panose="02070309020205020404" pitchFamily="49" charset="0"/>
              </a:rPr>
              <a:t>; // "Foo"</a:t>
            </a:r>
            <a:endParaRPr lang="uk-UA" sz="2000" dirty="0">
              <a:latin typeface="Consolas" panose="020B0609020204030204" pitchFamily="49" charset="0"/>
            </a:endParaRPr>
          </a:p>
        </p:txBody>
      </p:sp>
      <p:sp>
        <p:nvSpPr>
          <p:cNvPr id="5" name="Rectangle 5"/>
          <p:cNvSpPr/>
          <p:nvPr/>
        </p:nvSpPr>
        <p:spPr>
          <a:xfrm>
            <a:off x="6554906" y="2621259"/>
            <a:ext cx="5066480" cy="3816429"/>
          </a:xfrm>
          <a:prstGeom prst="rect">
            <a:avLst/>
          </a:prstGeom>
          <a:ln>
            <a:solidFill>
              <a:schemeClr val="bg1">
                <a:lumMod val="50000"/>
              </a:schemeClr>
            </a:solidFill>
          </a:ln>
        </p:spPr>
        <p:txBody>
          <a:bodyPr wrap="square">
            <a:spAutoFit/>
          </a:bodyPr>
          <a:lstStyle/>
          <a:p>
            <a:pPr marL="0" lvl="1" indent="0">
              <a:lnSpc>
                <a:spcPct val="110000"/>
              </a:lnSpc>
              <a:buNone/>
            </a:pPr>
            <a:r>
              <a:rPr lang="en-US" altLang="uk-UA" sz="2000" dirty="0">
                <a:solidFill>
                  <a:srgbClr val="0070C0"/>
                </a:solidFill>
                <a:latin typeface="Consolas" panose="020B0609020204030204" pitchFamily="49" charset="0"/>
                <a:cs typeface="Courier New" panose="02070309020205020404" pitchFamily="49" charset="0"/>
              </a:rPr>
              <a:t>let </a:t>
            </a:r>
            <a:r>
              <a:rPr lang="en-US" altLang="uk-UA" sz="2000" dirty="0">
                <a:solidFill>
                  <a:schemeClr val="accent4">
                    <a:lumMod val="50000"/>
                  </a:schemeClr>
                </a:solidFill>
                <a:latin typeface="Consolas" panose="020B0609020204030204" pitchFamily="49" charset="0"/>
                <a:cs typeface="Courier New" panose="02070309020205020404" pitchFamily="49" charset="0"/>
              </a:rPr>
              <a:t>Foo</a:t>
            </a:r>
            <a:r>
              <a:rPr lang="en-US" altLang="uk-UA" sz="2000" dirty="0">
                <a:latin typeface="Consolas" panose="020B0609020204030204" pitchFamily="49" charset="0"/>
                <a:cs typeface="Courier New" panose="02070309020205020404" pitchFamily="49" charset="0"/>
              </a:rPr>
              <a:t> = </a:t>
            </a:r>
            <a:r>
              <a:rPr lang="en-US" altLang="uk-UA" sz="2000" dirty="0">
                <a:solidFill>
                  <a:srgbClr val="0070C0"/>
                </a:solidFill>
                <a:latin typeface="Consolas" panose="020B0609020204030204" pitchFamily="49" charset="0"/>
                <a:cs typeface="Courier New" panose="02070309020205020404" pitchFamily="49" charset="0"/>
              </a:rPr>
              <a:t>class</a:t>
            </a:r>
            <a:r>
              <a:rPr lang="en-US" altLang="uk-UA" sz="2000" dirty="0">
                <a:latin typeface="Consolas" panose="020B0609020204030204" pitchFamily="49" charset="0"/>
                <a:cs typeface="Courier New" panose="02070309020205020404" pitchFamily="49" charset="0"/>
              </a:rPr>
              <a:t> </a:t>
            </a:r>
            <a:r>
              <a:rPr lang="en-US" altLang="uk-UA" sz="2000" dirty="0" err="1">
                <a:solidFill>
                  <a:schemeClr val="accent4">
                    <a:lumMod val="50000"/>
                  </a:schemeClr>
                </a:solidFill>
                <a:latin typeface="Consolas" panose="020B0609020204030204" pitchFamily="49" charset="0"/>
                <a:cs typeface="Courier New" panose="02070309020205020404" pitchFamily="49" charset="0"/>
              </a:rPr>
              <a:t>NamedFoo</a:t>
            </a:r>
            <a:r>
              <a:rPr lang="en-US" altLang="uk-UA" sz="2000" dirty="0">
                <a:solidFill>
                  <a:schemeClr val="accent4">
                    <a:lumMod val="50000"/>
                  </a:schemeClr>
                </a:solidFill>
                <a:latin typeface="Consolas" panose="020B0609020204030204" pitchFamily="49" charset="0"/>
                <a:cs typeface="Courier New" panose="02070309020205020404" pitchFamily="49" charset="0"/>
              </a:rPr>
              <a:t> </a:t>
            </a:r>
            <a:r>
              <a:rPr lang="en-US" altLang="uk-UA" sz="2000" dirty="0">
                <a:latin typeface="Consolas" panose="020B0609020204030204" pitchFamily="49" charset="0"/>
                <a:cs typeface="Courier New" panose="02070309020205020404" pitchFamily="49" charset="0"/>
              </a:rPr>
              <a:t>{</a:t>
            </a:r>
          </a:p>
          <a:p>
            <a:pPr marL="0" lvl="1" indent="0">
              <a:lnSpc>
                <a:spcPct val="110000"/>
              </a:lnSpc>
              <a:buNone/>
            </a:pPr>
            <a:r>
              <a:rPr lang="en-US" altLang="uk-UA" sz="2000" dirty="0">
                <a:latin typeface="Consolas" panose="020B0609020204030204" pitchFamily="49" charset="0"/>
                <a:cs typeface="Courier New" panose="02070309020205020404" pitchFamily="49" charset="0"/>
              </a:rPr>
              <a:t>  </a:t>
            </a:r>
            <a:r>
              <a:rPr lang="en-US" altLang="uk-UA" sz="2000" dirty="0">
                <a:solidFill>
                  <a:srgbClr val="0070C0"/>
                </a:solidFill>
                <a:latin typeface="Consolas" panose="020B0609020204030204" pitchFamily="49" charset="0"/>
                <a:cs typeface="Courier New" panose="02070309020205020404" pitchFamily="49" charset="0"/>
              </a:rPr>
              <a:t>constructor</a:t>
            </a:r>
            <a:r>
              <a:rPr lang="en-US" altLang="uk-UA" sz="2000" dirty="0">
                <a:latin typeface="Consolas" panose="020B0609020204030204" pitchFamily="49" charset="0"/>
                <a:cs typeface="Courier New" panose="02070309020205020404" pitchFamily="49" charset="0"/>
              </a:rPr>
              <a:t>() {}</a:t>
            </a:r>
          </a:p>
          <a:p>
            <a:pPr marL="0" lvl="1" indent="0">
              <a:lnSpc>
                <a:spcPct val="110000"/>
              </a:lnSpc>
              <a:buNone/>
            </a:pPr>
            <a:r>
              <a:rPr lang="en-US" altLang="uk-UA" sz="2000" dirty="0">
                <a:latin typeface="Consolas" panose="020B0609020204030204" pitchFamily="49" charset="0"/>
                <a:cs typeface="Courier New" panose="02070309020205020404" pitchFamily="49" charset="0"/>
              </a:rPr>
              <a:t>  </a:t>
            </a:r>
            <a:r>
              <a:rPr lang="en-US" altLang="uk-UA" sz="2000" dirty="0" err="1">
                <a:solidFill>
                  <a:schemeClr val="accent4">
                    <a:lumMod val="50000"/>
                  </a:schemeClr>
                </a:solidFill>
                <a:latin typeface="Consolas" panose="020B0609020204030204" pitchFamily="49" charset="0"/>
                <a:cs typeface="Courier New" panose="02070309020205020404" pitchFamily="49" charset="0"/>
              </a:rPr>
              <a:t>whoIsThere</a:t>
            </a:r>
            <a:r>
              <a:rPr lang="en-US" altLang="uk-UA" sz="2000" dirty="0">
                <a:latin typeface="Consolas" panose="020B0609020204030204" pitchFamily="49" charset="0"/>
                <a:cs typeface="Courier New" panose="02070309020205020404" pitchFamily="49" charset="0"/>
              </a:rPr>
              <a:t>() {</a:t>
            </a:r>
          </a:p>
          <a:p>
            <a:pPr marL="0" lvl="1" indent="0">
              <a:lnSpc>
                <a:spcPct val="110000"/>
              </a:lnSpc>
              <a:buNone/>
            </a:pPr>
            <a:r>
              <a:rPr lang="en-US" altLang="uk-UA" sz="2000" dirty="0">
                <a:latin typeface="Consolas" panose="020B0609020204030204" pitchFamily="49" charset="0"/>
                <a:cs typeface="Courier New" panose="02070309020205020404" pitchFamily="49" charset="0"/>
              </a:rPr>
              <a:t>    </a:t>
            </a:r>
            <a:r>
              <a:rPr lang="en-US" altLang="uk-UA" sz="2000" dirty="0">
                <a:solidFill>
                  <a:srgbClr val="0070C0"/>
                </a:solidFill>
                <a:latin typeface="Consolas" panose="020B0609020204030204" pitchFamily="49" charset="0"/>
                <a:cs typeface="Courier New" panose="02070309020205020404" pitchFamily="49" charset="0"/>
              </a:rPr>
              <a:t>return</a:t>
            </a:r>
            <a:r>
              <a:rPr lang="en-US" altLang="uk-UA" sz="2000" dirty="0">
                <a:latin typeface="Consolas" panose="020B0609020204030204" pitchFamily="49" charset="0"/>
                <a:cs typeface="Courier New" panose="02070309020205020404" pitchFamily="49" charset="0"/>
              </a:rPr>
              <a:t> </a:t>
            </a:r>
            <a:r>
              <a:rPr lang="en-US" altLang="uk-UA" sz="2000" dirty="0">
                <a:solidFill>
                  <a:schemeClr val="accent4">
                    <a:lumMod val="50000"/>
                  </a:schemeClr>
                </a:solidFill>
                <a:latin typeface="Consolas" panose="020B0609020204030204" pitchFamily="49" charset="0"/>
                <a:cs typeface="Courier New" panose="02070309020205020404" pitchFamily="49" charset="0"/>
              </a:rPr>
              <a:t>NamedFoo.name</a:t>
            </a:r>
            <a:r>
              <a:rPr lang="en-US" altLang="uk-UA" sz="2000" dirty="0">
                <a:latin typeface="Consolas" panose="020B0609020204030204" pitchFamily="49" charset="0"/>
                <a:cs typeface="Courier New" panose="02070309020205020404" pitchFamily="49" charset="0"/>
              </a:rPr>
              <a:t>;</a:t>
            </a:r>
          </a:p>
          <a:p>
            <a:pPr marL="0" lvl="1" indent="0">
              <a:lnSpc>
                <a:spcPct val="110000"/>
              </a:lnSpc>
              <a:buNone/>
            </a:pPr>
            <a:r>
              <a:rPr lang="en-US" altLang="uk-UA" sz="2000" dirty="0">
                <a:latin typeface="Consolas" panose="020B0609020204030204" pitchFamily="49" charset="0"/>
                <a:cs typeface="Courier New" panose="02070309020205020404" pitchFamily="49" charset="0"/>
              </a:rPr>
              <a:t>  }</a:t>
            </a:r>
          </a:p>
          <a:p>
            <a:pPr marL="0" lvl="1" indent="0">
              <a:lnSpc>
                <a:spcPct val="110000"/>
              </a:lnSpc>
              <a:buNone/>
            </a:pPr>
            <a:r>
              <a:rPr lang="en-US" altLang="uk-UA" sz="2000" dirty="0">
                <a:latin typeface="Consolas" panose="020B0609020204030204" pitchFamily="49" charset="0"/>
                <a:cs typeface="Courier New" panose="02070309020205020404" pitchFamily="49" charset="0"/>
              </a:rPr>
              <a:t>}</a:t>
            </a:r>
          </a:p>
          <a:p>
            <a:pPr marL="0" lvl="1" indent="0">
              <a:lnSpc>
                <a:spcPct val="110000"/>
              </a:lnSpc>
              <a:buNone/>
            </a:pPr>
            <a:r>
              <a:rPr lang="en-US" altLang="uk-UA" sz="2000" dirty="0">
                <a:solidFill>
                  <a:srgbClr val="0070C0"/>
                </a:solidFill>
                <a:latin typeface="Consolas" panose="020B0609020204030204" pitchFamily="49" charset="0"/>
                <a:cs typeface="Courier New" panose="02070309020205020404" pitchFamily="49" charset="0"/>
              </a:rPr>
              <a:t>let </a:t>
            </a:r>
            <a:r>
              <a:rPr lang="en-US" altLang="uk-UA" sz="2000" dirty="0">
                <a:solidFill>
                  <a:schemeClr val="accent4">
                    <a:lumMod val="50000"/>
                  </a:schemeClr>
                </a:solidFill>
                <a:latin typeface="Consolas" panose="020B0609020204030204" pitchFamily="49" charset="0"/>
                <a:cs typeface="Courier New" panose="02070309020205020404" pitchFamily="49" charset="0"/>
              </a:rPr>
              <a:t>bar</a:t>
            </a:r>
            <a:r>
              <a:rPr lang="en-US" altLang="uk-UA" sz="2000" dirty="0">
                <a:latin typeface="Consolas" panose="020B0609020204030204" pitchFamily="49" charset="0"/>
                <a:cs typeface="Courier New" panose="02070309020205020404" pitchFamily="49" charset="0"/>
              </a:rPr>
              <a:t> = </a:t>
            </a:r>
            <a:r>
              <a:rPr lang="en-US" altLang="uk-UA" sz="2000" dirty="0">
                <a:solidFill>
                  <a:srgbClr val="0070C0"/>
                </a:solidFill>
                <a:latin typeface="Consolas" panose="020B0609020204030204" pitchFamily="49" charset="0"/>
                <a:cs typeface="Courier New" panose="02070309020205020404" pitchFamily="49" charset="0"/>
              </a:rPr>
              <a:t>new</a:t>
            </a:r>
            <a:r>
              <a:rPr lang="en-US" altLang="uk-UA" sz="2000" dirty="0">
                <a:latin typeface="Consolas" panose="020B0609020204030204" pitchFamily="49" charset="0"/>
                <a:cs typeface="Courier New" panose="02070309020205020404" pitchFamily="49" charset="0"/>
              </a:rPr>
              <a:t> </a:t>
            </a:r>
            <a:r>
              <a:rPr lang="en-US" altLang="uk-UA" sz="2000" dirty="0">
                <a:solidFill>
                  <a:schemeClr val="accent4">
                    <a:lumMod val="50000"/>
                  </a:schemeClr>
                </a:solidFill>
                <a:latin typeface="Consolas" panose="020B0609020204030204" pitchFamily="49" charset="0"/>
                <a:cs typeface="Courier New" panose="02070309020205020404" pitchFamily="49" charset="0"/>
              </a:rPr>
              <a:t>Foo</a:t>
            </a:r>
            <a:r>
              <a:rPr lang="en-US" altLang="uk-UA" sz="2000" dirty="0">
                <a:latin typeface="Consolas" panose="020B0609020204030204" pitchFamily="49" charset="0"/>
                <a:cs typeface="Courier New" panose="02070309020205020404" pitchFamily="49" charset="0"/>
              </a:rPr>
              <a:t>();</a:t>
            </a:r>
          </a:p>
          <a:p>
            <a:pPr marL="0" lvl="1" indent="0">
              <a:lnSpc>
                <a:spcPct val="110000"/>
              </a:lnSpc>
              <a:buNone/>
            </a:pPr>
            <a:r>
              <a:rPr lang="en-US" altLang="uk-UA" sz="2000" dirty="0" err="1">
                <a:solidFill>
                  <a:schemeClr val="accent4">
                    <a:lumMod val="50000"/>
                  </a:schemeClr>
                </a:solidFill>
                <a:latin typeface="Consolas" panose="020B0609020204030204" pitchFamily="49" charset="0"/>
                <a:cs typeface="Courier New" panose="02070309020205020404" pitchFamily="49" charset="0"/>
              </a:rPr>
              <a:t>bar.whoIsThere</a:t>
            </a:r>
            <a:r>
              <a:rPr lang="en-US" altLang="uk-UA" sz="2000" dirty="0">
                <a:latin typeface="Consolas" panose="020B0609020204030204" pitchFamily="49" charset="0"/>
                <a:cs typeface="Courier New" panose="02070309020205020404" pitchFamily="49" charset="0"/>
              </a:rPr>
              <a:t>(); // "</a:t>
            </a:r>
            <a:r>
              <a:rPr lang="en-US" altLang="uk-UA" sz="2000" dirty="0" err="1">
                <a:latin typeface="Consolas" panose="020B0609020204030204" pitchFamily="49" charset="0"/>
                <a:cs typeface="Courier New" panose="02070309020205020404" pitchFamily="49" charset="0"/>
              </a:rPr>
              <a:t>NamedFoo</a:t>
            </a:r>
            <a:r>
              <a:rPr lang="en-US" altLang="uk-UA" sz="2000" dirty="0">
                <a:latin typeface="Consolas" panose="020B0609020204030204" pitchFamily="49" charset="0"/>
                <a:cs typeface="Courier New" panose="02070309020205020404" pitchFamily="49" charset="0"/>
              </a:rPr>
              <a:t>"</a:t>
            </a:r>
          </a:p>
          <a:p>
            <a:pPr marL="0" lvl="1" indent="0">
              <a:lnSpc>
                <a:spcPct val="110000"/>
              </a:lnSpc>
              <a:buNone/>
            </a:pPr>
            <a:r>
              <a:rPr lang="en-US" altLang="uk-UA" sz="2000" dirty="0">
                <a:solidFill>
                  <a:schemeClr val="accent4">
                    <a:lumMod val="50000"/>
                  </a:schemeClr>
                </a:solidFill>
                <a:latin typeface="Consolas" panose="020B0609020204030204" pitchFamily="49" charset="0"/>
                <a:cs typeface="Courier New" panose="02070309020205020404" pitchFamily="49" charset="0"/>
              </a:rPr>
              <a:t>NamedFoo.name</a:t>
            </a:r>
            <a:r>
              <a:rPr lang="en-US" altLang="uk-UA" sz="2000" dirty="0">
                <a:latin typeface="Consolas" panose="020B0609020204030204" pitchFamily="49" charset="0"/>
                <a:cs typeface="Courier New" panose="02070309020205020404" pitchFamily="49" charset="0"/>
              </a:rPr>
              <a:t>; // </a:t>
            </a:r>
            <a:r>
              <a:rPr lang="en-US" altLang="uk-UA" sz="2000" dirty="0" err="1">
                <a:latin typeface="Consolas" panose="020B0609020204030204" pitchFamily="49" charset="0"/>
                <a:cs typeface="Courier New" panose="02070309020205020404" pitchFamily="49" charset="0"/>
              </a:rPr>
              <a:t>ReferenceError</a:t>
            </a:r>
            <a:r>
              <a:rPr lang="en-US" altLang="uk-UA" sz="2000" dirty="0">
                <a:latin typeface="Consolas" panose="020B0609020204030204" pitchFamily="49" charset="0"/>
                <a:cs typeface="Courier New" panose="02070309020205020404" pitchFamily="49" charset="0"/>
              </a:rPr>
              <a:t>: </a:t>
            </a:r>
            <a:r>
              <a:rPr lang="en-US" altLang="uk-UA" sz="2000" dirty="0" err="1">
                <a:latin typeface="Consolas" panose="020B0609020204030204" pitchFamily="49" charset="0"/>
                <a:cs typeface="Courier New" panose="02070309020205020404" pitchFamily="49" charset="0"/>
              </a:rPr>
              <a:t>NamedFoo</a:t>
            </a:r>
            <a:r>
              <a:rPr lang="en-US" altLang="uk-UA" sz="2000" dirty="0">
                <a:latin typeface="Consolas" panose="020B0609020204030204" pitchFamily="49" charset="0"/>
                <a:cs typeface="Courier New" panose="02070309020205020404" pitchFamily="49" charset="0"/>
              </a:rPr>
              <a:t> is not defined</a:t>
            </a:r>
          </a:p>
          <a:p>
            <a:pPr marL="0" lvl="1" indent="0">
              <a:lnSpc>
                <a:spcPct val="110000"/>
              </a:lnSpc>
              <a:buNone/>
            </a:pPr>
            <a:r>
              <a:rPr lang="en-US" altLang="uk-UA" sz="2000" dirty="0">
                <a:solidFill>
                  <a:schemeClr val="accent4">
                    <a:lumMod val="50000"/>
                  </a:schemeClr>
                </a:solidFill>
                <a:latin typeface="Consolas" panose="020B0609020204030204" pitchFamily="49" charset="0"/>
                <a:cs typeface="Courier New" panose="02070309020205020404" pitchFamily="49" charset="0"/>
              </a:rPr>
              <a:t>Foo.name</a:t>
            </a:r>
            <a:r>
              <a:rPr lang="en-US" altLang="uk-UA" sz="2000" dirty="0">
                <a:latin typeface="Consolas" panose="020B0609020204030204" pitchFamily="49" charset="0"/>
                <a:cs typeface="Courier New" panose="02070309020205020404" pitchFamily="49" charset="0"/>
              </a:rPr>
              <a:t>; // "</a:t>
            </a:r>
            <a:r>
              <a:rPr lang="en-US" altLang="uk-UA" sz="2000" dirty="0" err="1">
                <a:latin typeface="Consolas" panose="020B0609020204030204" pitchFamily="49" charset="0"/>
                <a:cs typeface="Courier New" panose="02070309020205020404" pitchFamily="49" charset="0"/>
              </a:rPr>
              <a:t>NamedFoo</a:t>
            </a:r>
            <a:r>
              <a:rPr lang="en-US" altLang="uk-UA" sz="2000" dirty="0">
                <a:latin typeface="Consolas" panose="020B0609020204030204" pitchFamily="49" charset="0"/>
                <a:cs typeface="Courier New" panose="02070309020205020404" pitchFamily="49" charset="0"/>
              </a:rPr>
              <a:t>"</a:t>
            </a:r>
            <a:endParaRPr lang="uk-UA" altLang="uk-UA" sz="2000" dirty="0">
              <a:latin typeface="Consolas" panose="020B0609020204030204" pitchFamily="49" charset="0"/>
            </a:endParaRPr>
          </a:p>
        </p:txBody>
      </p:sp>
      <p:sp>
        <p:nvSpPr>
          <p:cNvPr id="6" name="Rectangle 7"/>
          <p:cNvSpPr/>
          <p:nvPr/>
        </p:nvSpPr>
        <p:spPr>
          <a:xfrm>
            <a:off x="463368" y="2284961"/>
            <a:ext cx="3549922" cy="39237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r>
              <a:rPr lang="en-US" sz="2200" dirty="0"/>
              <a:t>Unnamed class  expression:</a:t>
            </a:r>
            <a:endParaRPr lang="uk-UA" sz="2200" dirty="0"/>
          </a:p>
        </p:txBody>
      </p:sp>
      <p:sp>
        <p:nvSpPr>
          <p:cNvPr id="7" name="Rectangle 8"/>
          <p:cNvSpPr/>
          <p:nvPr/>
        </p:nvSpPr>
        <p:spPr>
          <a:xfrm>
            <a:off x="6545218" y="2222185"/>
            <a:ext cx="3481057" cy="40925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r>
              <a:rPr lang="en-US" sz="2200" dirty="0"/>
              <a:t>Named class  expression:</a:t>
            </a:r>
            <a:endParaRPr lang="uk-UA" sz="2200" dirty="0"/>
          </a:p>
        </p:txBody>
      </p:sp>
    </p:spTree>
    <p:extLst>
      <p:ext uri="{BB962C8B-B14F-4D97-AF65-F5344CB8AC3E}">
        <p14:creationId xmlns:p14="http://schemas.microsoft.com/office/powerpoint/2010/main" val="187698477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5" name="Title 1">
            <a:extLst>
              <a:ext uri="{FF2B5EF4-FFF2-40B4-BE49-F238E27FC236}">
                <a16:creationId xmlns:a16="http://schemas.microsoft.com/office/drawing/2014/main" id="{E651A6C7-F2C8-4961-8B1A-25705A6B229F}"/>
              </a:ext>
            </a:extLst>
          </p:cNvPr>
          <p:cNvSpPr>
            <a:spLocks noGrp="1"/>
          </p:cNvSpPr>
          <p:nvPr>
            <p:ph type="title"/>
          </p:nvPr>
        </p:nvSpPr>
        <p:spPr>
          <a:xfrm>
            <a:off x="362859" y="226815"/>
            <a:ext cx="11565619" cy="525970"/>
          </a:xfrm>
        </p:spPr>
        <p:txBody>
          <a:bodyPr/>
          <a:lstStyle/>
          <a:p>
            <a:r>
              <a:rPr lang="en-US" sz="3600" dirty="0">
                <a:latin typeface="Proxima Nova Black" charset="0"/>
              </a:rPr>
              <a:t>Classes. </a:t>
            </a:r>
            <a:r>
              <a:rPr lang="en-US" sz="3600" b="1" dirty="0">
                <a:latin typeface="Proxima Nova Black" charset="0"/>
              </a:rPr>
              <a:t>Static Methods</a:t>
            </a:r>
            <a:br>
              <a:rPr lang="en-US" sz="3600" b="1" dirty="0"/>
            </a:br>
            <a:br>
              <a:rPr lang="en-US" sz="3600" b="1" dirty="0">
                <a:latin typeface="Proxima Nova Black" charset="0"/>
              </a:rPr>
            </a:br>
            <a:endParaRPr lang="en-US" sz="3600" dirty="0">
              <a:latin typeface="Proxima Nova Black" charset="0"/>
            </a:endParaRPr>
          </a:p>
        </p:txBody>
      </p:sp>
      <p:sp>
        <p:nvSpPr>
          <p:cNvPr id="11267" name="Content Placeholder 2">
            <a:extLst>
              <a:ext uri="{FF2B5EF4-FFF2-40B4-BE49-F238E27FC236}">
                <a16:creationId xmlns:a16="http://schemas.microsoft.com/office/drawing/2014/main" id="{2A46A0C8-8743-44F3-ADA4-31065EC466D4}"/>
              </a:ext>
            </a:extLst>
          </p:cNvPr>
          <p:cNvSpPr>
            <a:spLocks noGrp="1"/>
          </p:cNvSpPr>
          <p:nvPr>
            <p:ph type="body" sz="quarter" idx="10"/>
          </p:nvPr>
        </p:nvSpPr>
        <p:spPr>
          <a:xfrm>
            <a:off x="362858" y="988934"/>
            <a:ext cx="11494709" cy="4535482"/>
          </a:xfrm>
        </p:spPr>
        <p:txBody>
          <a:bodyPr rtlCol="0">
            <a:noAutofit/>
          </a:bodyPr>
          <a:lstStyle/>
          <a:p>
            <a:r>
              <a:rPr lang="en-US" b="1" dirty="0">
                <a:solidFill>
                  <a:srgbClr val="7030A0"/>
                </a:solidFill>
              </a:rPr>
              <a:t>Static methods </a:t>
            </a:r>
            <a:r>
              <a:rPr lang="en-US" dirty="0"/>
              <a:t>are defined on the class itself, and not on the prototype.</a:t>
            </a:r>
          </a:p>
          <a:p>
            <a:r>
              <a:rPr lang="en-US" dirty="0"/>
              <a:t>That means you </a:t>
            </a:r>
            <a:r>
              <a:rPr lang="en-US" b="1" dirty="0">
                <a:solidFill>
                  <a:srgbClr val="7030A0"/>
                </a:solidFill>
              </a:rPr>
              <a:t>cannot call a static method on the object </a:t>
            </a:r>
            <a:r>
              <a:rPr lang="en-US" dirty="0"/>
              <a:t>(</a:t>
            </a:r>
            <a:r>
              <a:rPr lang="en-US" dirty="0" err="1"/>
              <a:t>myCar</a:t>
            </a:r>
            <a:r>
              <a:rPr lang="en-US" dirty="0"/>
              <a:t>), but on the class (Car):</a:t>
            </a:r>
          </a:p>
        </p:txBody>
      </p:sp>
      <p:sp>
        <p:nvSpPr>
          <p:cNvPr id="4" name="Прямоугольник 3"/>
          <p:cNvSpPr/>
          <p:nvPr/>
        </p:nvSpPr>
        <p:spPr>
          <a:xfrm>
            <a:off x="1336154" y="1953966"/>
            <a:ext cx="10742432" cy="4154984"/>
          </a:xfrm>
          <a:prstGeom prst="rect">
            <a:avLst/>
          </a:prstGeom>
        </p:spPr>
        <p:txBody>
          <a:bodyPr wrap="square">
            <a:spAutoFit/>
          </a:bodyPr>
          <a:lstStyle/>
          <a:p>
            <a:pPr lvl="2">
              <a:lnSpc>
                <a:spcPct val="110000"/>
              </a:lnSpc>
            </a:pPr>
            <a:r>
              <a:rPr lang="en-US" altLang="uk-UA" sz="2000" dirty="0">
                <a:solidFill>
                  <a:srgbClr val="0070C0"/>
                </a:solidFill>
                <a:latin typeface="Consolas" panose="020B0609020204030204" pitchFamily="49" charset="0"/>
                <a:cs typeface="Consolas" pitchFamily="49" charset="0"/>
              </a:rPr>
              <a:t>class </a:t>
            </a:r>
            <a:r>
              <a:rPr lang="en-US" altLang="uk-UA" sz="2000" dirty="0">
                <a:solidFill>
                  <a:schemeClr val="accent4">
                    <a:lumMod val="50000"/>
                  </a:schemeClr>
                </a:solidFill>
                <a:latin typeface="Consolas" panose="020B0609020204030204" pitchFamily="49" charset="0"/>
                <a:cs typeface="Consolas" pitchFamily="49" charset="0"/>
              </a:rPr>
              <a:t>Book</a:t>
            </a:r>
            <a:r>
              <a:rPr lang="en-US" altLang="uk-UA" sz="2000" dirty="0">
                <a:latin typeface="Consolas" panose="020B0609020204030204" pitchFamily="49" charset="0"/>
                <a:cs typeface="Consolas" pitchFamily="49" charset="0"/>
              </a:rPr>
              <a:t> {</a:t>
            </a:r>
          </a:p>
          <a:p>
            <a:pPr lvl="2">
              <a:lnSpc>
                <a:spcPct val="110000"/>
              </a:lnSpc>
            </a:pPr>
            <a:r>
              <a:rPr lang="en-US" altLang="uk-UA" sz="2000" dirty="0">
                <a:latin typeface="Consolas" panose="020B0609020204030204" pitchFamily="49" charset="0"/>
                <a:cs typeface="Consolas" pitchFamily="49" charset="0"/>
              </a:rPr>
              <a:t>  </a:t>
            </a:r>
            <a:r>
              <a:rPr lang="en-US" altLang="uk-UA" sz="2000" dirty="0">
                <a:solidFill>
                  <a:srgbClr val="0070C0"/>
                </a:solidFill>
                <a:latin typeface="Consolas" panose="020B0609020204030204" pitchFamily="49" charset="0"/>
                <a:cs typeface="Consolas" pitchFamily="49" charset="0"/>
              </a:rPr>
              <a:t>constructor</a:t>
            </a:r>
            <a:r>
              <a:rPr lang="en-US" altLang="uk-UA" sz="2000" dirty="0">
                <a:latin typeface="Consolas" panose="020B0609020204030204" pitchFamily="49" charset="0"/>
                <a:cs typeface="Consolas" pitchFamily="49" charset="0"/>
              </a:rPr>
              <a:t>(</a:t>
            </a:r>
            <a:r>
              <a:rPr lang="en-US" sz="2000" dirty="0">
                <a:latin typeface="Consolas" pitchFamily="49" charset="0"/>
                <a:cs typeface="Consolas" pitchFamily="49" charset="0"/>
              </a:rPr>
              <a:t>author</a:t>
            </a:r>
            <a:r>
              <a:rPr lang="en-US" altLang="uk-UA" sz="2000" dirty="0">
                <a:latin typeface="Consolas" panose="020B0609020204030204" pitchFamily="49" charset="0"/>
                <a:cs typeface="Consolas" pitchFamily="49" charset="0"/>
              </a:rPr>
              <a:t>) {</a:t>
            </a:r>
          </a:p>
          <a:p>
            <a:pPr lvl="2">
              <a:lnSpc>
                <a:spcPct val="110000"/>
              </a:lnSpc>
            </a:pPr>
            <a:r>
              <a:rPr lang="en-US" sz="2000" dirty="0">
                <a:latin typeface="Consolas" pitchFamily="49" charset="0"/>
                <a:cs typeface="Consolas" pitchFamily="49" charset="0"/>
              </a:rPr>
              <a:t>    </a:t>
            </a:r>
            <a:r>
              <a:rPr lang="en-US" sz="2000" dirty="0" err="1">
                <a:solidFill>
                  <a:srgbClr val="0070C0"/>
                </a:solidFill>
                <a:latin typeface="Consolas" pitchFamily="49" charset="0"/>
                <a:cs typeface="Consolas" pitchFamily="49" charset="0"/>
              </a:rPr>
              <a:t>this</a:t>
            </a:r>
            <a:r>
              <a:rPr lang="en-US" sz="2000" dirty="0" err="1">
                <a:latin typeface="Consolas" pitchFamily="49" charset="0"/>
                <a:cs typeface="Consolas" pitchFamily="49" charset="0"/>
              </a:rPr>
              <a:t>.</a:t>
            </a:r>
            <a:r>
              <a:rPr lang="en-US" sz="2000" dirty="0" err="1">
                <a:solidFill>
                  <a:schemeClr val="accent4">
                    <a:lumMod val="50000"/>
                  </a:schemeClr>
                </a:solidFill>
                <a:latin typeface="Consolas" pitchFamily="49" charset="0"/>
                <a:cs typeface="Consolas" pitchFamily="49" charset="0"/>
              </a:rPr>
              <a:t>bookname</a:t>
            </a:r>
            <a:r>
              <a:rPr lang="en-US" sz="2000" dirty="0">
                <a:latin typeface="Consolas" pitchFamily="49" charset="0"/>
                <a:cs typeface="Consolas" pitchFamily="49" charset="0"/>
              </a:rPr>
              <a:t> = author;</a:t>
            </a:r>
            <a:endParaRPr lang="en-US" altLang="uk-UA" sz="2000" dirty="0">
              <a:latin typeface="Consolas" panose="020B0609020204030204" pitchFamily="49" charset="0"/>
              <a:cs typeface="Consolas" pitchFamily="49" charset="0"/>
            </a:endParaRPr>
          </a:p>
          <a:p>
            <a:pPr lvl="2">
              <a:lnSpc>
                <a:spcPct val="110000"/>
              </a:lnSpc>
            </a:pPr>
            <a:r>
              <a:rPr lang="en-US" altLang="uk-UA" sz="2000" dirty="0">
                <a:latin typeface="Consolas" panose="020B0609020204030204" pitchFamily="49" charset="0"/>
                <a:cs typeface="Consolas" pitchFamily="49" charset="0"/>
              </a:rPr>
              <a:t>  }</a:t>
            </a:r>
          </a:p>
          <a:p>
            <a:pPr lvl="2">
              <a:lnSpc>
                <a:spcPct val="110000"/>
              </a:lnSpc>
            </a:pPr>
            <a:r>
              <a:rPr lang="en-US" altLang="uk-UA" sz="2000" dirty="0">
                <a:latin typeface="Consolas" panose="020B0609020204030204" pitchFamily="49" charset="0"/>
                <a:cs typeface="Consolas" pitchFamily="49" charset="0"/>
              </a:rPr>
              <a:t>  </a:t>
            </a:r>
            <a:r>
              <a:rPr lang="en-US" altLang="uk-UA" sz="2000" b="1" dirty="0">
                <a:solidFill>
                  <a:srgbClr val="7030A0"/>
                </a:solidFill>
                <a:latin typeface="Consolas" panose="020B0609020204030204" pitchFamily="49" charset="0"/>
                <a:cs typeface="Consolas" pitchFamily="49" charset="0"/>
              </a:rPr>
              <a:t>static</a:t>
            </a:r>
            <a:r>
              <a:rPr lang="en-US" altLang="uk-UA" sz="2000" dirty="0">
                <a:solidFill>
                  <a:srgbClr val="7030A0"/>
                </a:solidFill>
                <a:latin typeface="Consolas" panose="020B0609020204030204" pitchFamily="49" charset="0"/>
                <a:cs typeface="Consolas" pitchFamily="49" charset="0"/>
              </a:rPr>
              <a:t> </a:t>
            </a:r>
            <a:r>
              <a:rPr lang="en-US" altLang="uk-UA" sz="2000" dirty="0" err="1">
                <a:solidFill>
                  <a:schemeClr val="accent4">
                    <a:lumMod val="50000"/>
                  </a:schemeClr>
                </a:solidFill>
                <a:latin typeface="Consolas" panose="020B0609020204030204" pitchFamily="49" charset="0"/>
                <a:cs typeface="Consolas" pitchFamily="49" charset="0"/>
              </a:rPr>
              <a:t>readBook</a:t>
            </a:r>
            <a:r>
              <a:rPr lang="en-US" altLang="uk-UA" sz="2000" dirty="0">
                <a:latin typeface="Consolas" panose="020B0609020204030204" pitchFamily="49" charset="0"/>
                <a:cs typeface="Consolas" pitchFamily="49" charset="0"/>
              </a:rPr>
              <a:t>() {</a:t>
            </a:r>
          </a:p>
          <a:p>
            <a:pPr lvl="2">
              <a:lnSpc>
                <a:spcPct val="110000"/>
              </a:lnSpc>
            </a:pPr>
            <a:r>
              <a:rPr lang="en-US" altLang="uk-UA" sz="2000" dirty="0">
                <a:latin typeface="Consolas" panose="020B0609020204030204" pitchFamily="49" charset="0"/>
                <a:cs typeface="Consolas" pitchFamily="49" charset="0"/>
              </a:rPr>
              <a:t>    </a:t>
            </a:r>
            <a:r>
              <a:rPr lang="en-US" altLang="uk-UA" sz="2000" dirty="0">
                <a:solidFill>
                  <a:srgbClr val="0070C0"/>
                </a:solidFill>
                <a:latin typeface="Consolas" panose="020B0609020204030204" pitchFamily="49" charset="0"/>
                <a:cs typeface="Consolas" pitchFamily="49" charset="0"/>
              </a:rPr>
              <a:t>return</a:t>
            </a:r>
            <a:r>
              <a:rPr lang="en-US" altLang="uk-UA" sz="2000" dirty="0">
                <a:latin typeface="Consolas" panose="020B0609020204030204" pitchFamily="49" charset="0"/>
                <a:cs typeface="Consolas" pitchFamily="49" charset="0"/>
              </a:rPr>
              <a:t> "You reading new book!";</a:t>
            </a:r>
          </a:p>
          <a:p>
            <a:pPr lvl="2">
              <a:lnSpc>
                <a:spcPct val="110000"/>
              </a:lnSpc>
            </a:pPr>
            <a:r>
              <a:rPr lang="en-US" altLang="uk-UA" sz="2000" dirty="0">
                <a:latin typeface="Consolas" panose="020B0609020204030204" pitchFamily="49" charset="0"/>
                <a:cs typeface="Consolas" pitchFamily="49" charset="0"/>
              </a:rPr>
              <a:t>  }</a:t>
            </a:r>
          </a:p>
          <a:p>
            <a:pPr lvl="2">
              <a:lnSpc>
                <a:spcPct val="110000"/>
              </a:lnSpc>
            </a:pPr>
            <a:r>
              <a:rPr lang="en-US" altLang="uk-UA" sz="2000" dirty="0">
                <a:latin typeface="Consolas" panose="020B0609020204030204" pitchFamily="49" charset="0"/>
                <a:cs typeface="Consolas" pitchFamily="49" charset="0"/>
              </a:rPr>
              <a:t>};</a:t>
            </a:r>
          </a:p>
          <a:p>
            <a:pPr lvl="2">
              <a:lnSpc>
                <a:spcPct val="110000"/>
              </a:lnSpc>
            </a:pPr>
            <a:r>
              <a:rPr lang="en-US" altLang="uk-UA" sz="2000" dirty="0">
                <a:solidFill>
                  <a:schemeClr val="accent4">
                    <a:lumMod val="50000"/>
                  </a:schemeClr>
                </a:solidFill>
                <a:latin typeface="Consolas" panose="020B0609020204030204" pitchFamily="49" charset="0"/>
                <a:cs typeface="Consolas" pitchFamily="49" charset="0"/>
              </a:rPr>
              <a:t>let </a:t>
            </a:r>
            <a:r>
              <a:rPr lang="en-US" altLang="uk-UA" sz="2000" dirty="0" err="1">
                <a:solidFill>
                  <a:schemeClr val="accent4">
                    <a:lumMod val="50000"/>
                  </a:schemeClr>
                </a:solidFill>
                <a:latin typeface="Consolas" panose="020B0609020204030204" pitchFamily="49" charset="0"/>
                <a:cs typeface="Consolas" pitchFamily="49" charset="0"/>
              </a:rPr>
              <a:t>newbook</a:t>
            </a:r>
            <a:r>
              <a:rPr lang="en-US" altLang="uk-UA" sz="2000" dirty="0">
                <a:solidFill>
                  <a:schemeClr val="accent4">
                    <a:lumMod val="50000"/>
                  </a:schemeClr>
                </a:solidFill>
                <a:latin typeface="Consolas" panose="020B0609020204030204" pitchFamily="49" charset="0"/>
                <a:cs typeface="Consolas" pitchFamily="49" charset="0"/>
              </a:rPr>
              <a:t> </a:t>
            </a:r>
            <a:r>
              <a:rPr lang="en-US" altLang="uk-UA" sz="2000" dirty="0">
                <a:latin typeface="Consolas" panose="020B0609020204030204" pitchFamily="49" charset="0"/>
                <a:cs typeface="Consolas" pitchFamily="49" charset="0"/>
              </a:rPr>
              <a:t>= </a:t>
            </a:r>
            <a:r>
              <a:rPr lang="en-US" altLang="uk-UA" sz="2000" dirty="0">
                <a:solidFill>
                  <a:srgbClr val="0070C0"/>
                </a:solidFill>
                <a:latin typeface="Consolas" panose="020B0609020204030204" pitchFamily="49" charset="0"/>
                <a:cs typeface="Consolas" pitchFamily="49" charset="0"/>
              </a:rPr>
              <a:t>new</a:t>
            </a:r>
            <a:r>
              <a:rPr lang="en-US" altLang="uk-UA" sz="2000" dirty="0">
                <a:latin typeface="Consolas" panose="020B0609020204030204" pitchFamily="49" charset="0"/>
                <a:cs typeface="Consolas" pitchFamily="49" charset="0"/>
              </a:rPr>
              <a:t> </a:t>
            </a:r>
            <a:r>
              <a:rPr lang="en-US" altLang="uk-UA" sz="2000" dirty="0">
                <a:solidFill>
                  <a:schemeClr val="accent4">
                    <a:lumMod val="50000"/>
                  </a:schemeClr>
                </a:solidFill>
                <a:latin typeface="Consolas" panose="020B0609020204030204" pitchFamily="49" charset="0"/>
                <a:cs typeface="Consolas" pitchFamily="49" charset="0"/>
              </a:rPr>
              <a:t>Book</a:t>
            </a:r>
            <a:r>
              <a:rPr lang="en-US" altLang="uk-UA" sz="2000" dirty="0">
                <a:latin typeface="Consolas" panose="020B0609020204030204" pitchFamily="49" charset="0"/>
                <a:cs typeface="Consolas" pitchFamily="49" charset="0"/>
              </a:rPr>
              <a:t>("Dumas");</a:t>
            </a:r>
          </a:p>
          <a:p>
            <a:pPr lvl="2">
              <a:lnSpc>
                <a:spcPct val="110000"/>
              </a:lnSpc>
            </a:pPr>
            <a:r>
              <a:rPr lang="en-US" sz="2000" dirty="0">
                <a:solidFill>
                  <a:srgbClr val="0070C0"/>
                </a:solidFill>
                <a:latin typeface="Consolas" pitchFamily="49" charset="0"/>
                <a:cs typeface="Consolas" pitchFamily="49" charset="0"/>
              </a:rPr>
              <a:t>console.log</a:t>
            </a:r>
            <a:r>
              <a:rPr lang="en-US" sz="2000" dirty="0">
                <a:latin typeface="Consolas" pitchFamily="49" charset="0"/>
                <a:cs typeface="Consolas" pitchFamily="49" charset="0"/>
              </a:rPr>
              <a:t>(</a:t>
            </a:r>
            <a:r>
              <a:rPr lang="en-US" altLang="uk-UA" sz="2000" dirty="0" err="1">
                <a:solidFill>
                  <a:schemeClr val="accent4">
                    <a:lumMod val="50000"/>
                  </a:schemeClr>
                </a:solidFill>
                <a:latin typeface="Consolas" panose="020B0609020204030204" pitchFamily="49" charset="0"/>
                <a:cs typeface="Consolas" pitchFamily="49" charset="0"/>
              </a:rPr>
              <a:t>newbook.readBook</a:t>
            </a:r>
            <a:r>
              <a:rPr lang="en-US" altLang="uk-UA" sz="2000" dirty="0">
                <a:latin typeface="Consolas" panose="020B0609020204030204" pitchFamily="49" charset="0"/>
                <a:cs typeface="Consolas" pitchFamily="49" charset="0"/>
              </a:rPr>
              <a:t>());  // Error</a:t>
            </a:r>
          </a:p>
          <a:p>
            <a:pPr lvl="2">
              <a:lnSpc>
                <a:spcPct val="110000"/>
              </a:lnSpc>
            </a:pPr>
            <a:r>
              <a:rPr lang="en-US" sz="2000" dirty="0">
                <a:solidFill>
                  <a:srgbClr val="0070C0"/>
                </a:solidFill>
                <a:latin typeface="Consolas" pitchFamily="49" charset="0"/>
                <a:cs typeface="Consolas" pitchFamily="49" charset="0"/>
              </a:rPr>
              <a:t>console.log</a:t>
            </a:r>
            <a:r>
              <a:rPr lang="en-US" sz="2000" dirty="0">
                <a:latin typeface="Consolas" pitchFamily="49" charset="0"/>
                <a:cs typeface="Consolas" pitchFamily="49" charset="0"/>
              </a:rPr>
              <a:t>(</a:t>
            </a:r>
            <a:r>
              <a:rPr lang="en-US" altLang="uk-UA" sz="2000" dirty="0" err="1">
                <a:solidFill>
                  <a:schemeClr val="accent4">
                    <a:lumMod val="50000"/>
                  </a:schemeClr>
                </a:solidFill>
                <a:latin typeface="Consolas" panose="020B0609020204030204" pitchFamily="49" charset="0"/>
                <a:cs typeface="Consolas" pitchFamily="49" charset="0"/>
              </a:rPr>
              <a:t>Book.readBook</a:t>
            </a:r>
            <a:r>
              <a:rPr lang="en-US" altLang="uk-UA" sz="2000" dirty="0">
                <a:latin typeface="Consolas" panose="020B0609020204030204" pitchFamily="49" charset="0"/>
                <a:cs typeface="Consolas" pitchFamily="49" charset="0"/>
              </a:rPr>
              <a:t>());     // "You reading new book!"</a:t>
            </a:r>
          </a:p>
          <a:p>
            <a:pPr lvl="1">
              <a:lnSpc>
                <a:spcPct val="110000"/>
              </a:lnSpc>
            </a:pPr>
            <a:endParaRPr lang="en-US" altLang="uk-UA" sz="2000" dirty="0">
              <a:latin typeface="Consolas" panose="020B0609020204030204" pitchFamily="49" charset="0"/>
              <a:cs typeface="Consolas" pitchFamily="49" charset="0"/>
            </a:endParaRPr>
          </a:p>
        </p:txBody>
      </p:sp>
      <p:sp>
        <p:nvSpPr>
          <p:cNvPr id="2" name="Прямоугольник 1"/>
          <p:cNvSpPr/>
          <p:nvPr/>
        </p:nvSpPr>
        <p:spPr>
          <a:xfrm>
            <a:off x="0" y="5850457"/>
            <a:ext cx="9952074" cy="769441"/>
          </a:xfrm>
          <a:prstGeom prst="rect">
            <a:avLst/>
          </a:prstGeom>
        </p:spPr>
        <p:txBody>
          <a:bodyPr wrap="square">
            <a:spAutoFit/>
          </a:bodyPr>
          <a:lstStyle/>
          <a:p>
            <a:r>
              <a:rPr lang="en-US" sz="2200" dirty="0"/>
              <a:t>Since the static method relates to the class as a whole, and not to the object, we can NOT use the this keyword in it and access the properties of the object through it.</a:t>
            </a:r>
            <a:endParaRPr lang="ru-RU" sz="2200" dirty="0"/>
          </a:p>
        </p:txBody>
      </p:sp>
    </p:spTree>
    <p:extLst>
      <p:ext uri="{BB962C8B-B14F-4D97-AF65-F5344CB8AC3E}">
        <p14:creationId xmlns:p14="http://schemas.microsoft.com/office/powerpoint/2010/main" val="3863902906"/>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7" name="Content Placeholder 2">
            <a:extLst>
              <a:ext uri="{FF2B5EF4-FFF2-40B4-BE49-F238E27FC236}">
                <a16:creationId xmlns:a16="http://schemas.microsoft.com/office/drawing/2014/main" id="{2A46A0C8-8743-44F3-ADA4-31065EC466D4}"/>
              </a:ext>
            </a:extLst>
          </p:cNvPr>
          <p:cNvSpPr>
            <a:spLocks noGrp="1"/>
          </p:cNvSpPr>
          <p:nvPr>
            <p:ph type="body" sz="quarter" idx="10"/>
          </p:nvPr>
        </p:nvSpPr>
        <p:spPr>
          <a:xfrm>
            <a:off x="362858" y="988934"/>
            <a:ext cx="11494709" cy="4535482"/>
          </a:xfrm>
        </p:spPr>
        <p:txBody>
          <a:bodyPr rtlCol="0">
            <a:noAutofit/>
          </a:bodyPr>
          <a:lstStyle/>
          <a:p>
            <a:r>
              <a:rPr lang="en-US" sz="2400" dirty="0"/>
              <a:t>In addition to static methods, you can create static properties, like the properties of a class with the </a:t>
            </a:r>
            <a:r>
              <a:rPr lang="en-US" sz="2400" b="1" dirty="0">
                <a:solidFill>
                  <a:srgbClr val="7030A0"/>
                </a:solidFill>
              </a:rPr>
              <a:t>word static </a:t>
            </a:r>
            <a:r>
              <a:rPr lang="en-US" sz="2400" dirty="0"/>
              <a:t>at the beginning:</a:t>
            </a:r>
          </a:p>
        </p:txBody>
      </p:sp>
      <p:sp>
        <p:nvSpPr>
          <p:cNvPr id="18435" name="Title 1">
            <a:extLst>
              <a:ext uri="{FF2B5EF4-FFF2-40B4-BE49-F238E27FC236}">
                <a16:creationId xmlns:a16="http://schemas.microsoft.com/office/drawing/2014/main" id="{E651A6C7-F2C8-4961-8B1A-25705A6B229F}"/>
              </a:ext>
            </a:extLst>
          </p:cNvPr>
          <p:cNvSpPr>
            <a:spLocks noGrp="1"/>
          </p:cNvSpPr>
          <p:nvPr>
            <p:ph type="title"/>
          </p:nvPr>
        </p:nvSpPr>
        <p:spPr>
          <a:xfrm>
            <a:off x="362859" y="226815"/>
            <a:ext cx="11565619" cy="525970"/>
          </a:xfrm>
          <a:solidFill>
            <a:schemeClr val="accent2"/>
          </a:solidFill>
        </p:spPr>
        <p:txBody>
          <a:bodyPr/>
          <a:lstStyle/>
          <a:p>
            <a:r>
              <a:rPr lang="en-US" sz="3600" dirty="0">
                <a:latin typeface="Proxima Nova Black" charset="0"/>
              </a:rPr>
              <a:t>Classes. </a:t>
            </a:r>
            <a:r>
              <a:rPr lang="en-US" sz="3600" b="1" dirty="0">
                <a:latin typeface="Proxima Nova Black" charset="0"/>
              </a:rPr>
              <a:t>Static properties</a:t>
            </a:r>
            <a:br>
              <a:rPr lang="en-US" sz="3600" b="1" dirty="0"/>
            </a:br>
            <a:br>
              <a:rPr lang="en-US" sz="3600" b="1" dirty="0">
                <a:latin typeface="Proxima Nova Black" charset="0"/>
              </a:rPr>
            </a:br>
            <a:endParaRPr lang="en-US" sz="3600" dirty="0">
              <a:latin typeface="Proxima Nova Black" charset="0"/>
            </a:endParaRPr>
          </a:p>
        </p:txBody>
      </p:sp>
      <p:sp>
        <p:nvSpPr>
          <p:cNvPr id="4" name="Прямоугольник 3"/>
          <p:cNvSpPr/>
          <p:nvPr/>
        </p:nvSpPr>
        <p:spPr>
          <a:xfrm>
            <a:off x="1336154" y="1953966"/>
            <a:ext cx="7010403" cy="1446550"/>
          </a:xfrm>
          <a:prstGeom prst="rect">
            <a:avLst/>
          </a:prstGeom>
        </p:spPr>
        <p:txBody>
          <a:bodyPr wrap="square">
            <a:spAutoFit/>
          </a:bodyPr>
          <a:lstStyle/>
          <a:p>
            <a:pPr>
              <a:lnSpc>
                <a:spcPct val="110000"/>
              </a:lnSpc>
            </a:pPr>
            <a:r>
              <a:rPr lang="en-US" altLang="uk-UA" sz="2000" dirty="0">
                <a:solidFill>
                  <a:srgbClr val="0070C0"/>
                </a:solidFill>
                <a:latin typeface="Consolas" panose="020B0609020204030204" pitchFamily="49" charset="0"/>
                <a:cs typeface="Courier New" panose="02070309020205020404" pitchFamily="49" charset="0"/>
              </a:rPr>
              <a:t>class </a:t>
            </a:r>
            <a:r>
              <a:rPr lang="en-US" altLang="uk-UA" sz="2000" dirty="0">
                <a:solidFill>
                  <a:schemeClr val="accent4">
                    <a:lumMod val="50000"/>
                  </a:schemeClr>
                </a:solidFill>
                <a:latin typeface="Consolas" panose="020B0609020204030204" pitchFamily="49" charset="0"/>
                <a:cs typeface="Courier New" panose="02070309020205020404" pitchFamily="49" charset="0"/>
              </a:rPr>
              <a:t>Book</a:t>
            </a:r>
            <a:r>
              <a:rPr lang="en-US" altLang="uk-UA" sz="2000" dirty="0">
                <a:latin typeface="Consolas" panose="020B0609020204030204" pitchFamily="49" charset="0"/>
                <a:cs typeface="Courier New" panose="02070309020205020404" pitchFamily="49" charset="0"/>
              </a:rPr>
              <a:t> {</a:t>
            </a:r>
          </a:p>
          <a:p>
            <a:pPr>
              <a:lnSpc>
                <a:spcPct val="110000"/>
              </a:lnSpc>
            </a:pPr>
            <a:r>
              <a:rPr lang="en-US" altLang="uk-UA" sz="2000" dirty="0">
                <a:latin typeface="Consolas" panose="020B0609020204030204" pitchFamily="49" charset="0"/>
                <a:cs typeface="Courier New" panose="02070309020205020404" pitchFamily="49" charset="0"/>
              </a:rPr>
              <a:t>  </a:t>
            </a:r>
            <a:r>
              <a:rPr lang="en-US" altLang="uk-UA" sz="2000" b="1" dirty="0">
                <a:solidFill>
                  <a:srgbClr val="7030A0"/>
                </a:solidFill>
                <a:latin typeface="Consolas" panose="020B0609020204030204" pitchFamily="49" charset="0"/>
                <a:cs typeface="Courier New" panose="02070309020205020404" pitchFamily="49" charset="0"/>
              </a:rPr>
              <a:t>static</a:t>
            </a:r>
            <a:r>
              <a:rPr lang="en-US" altLang="uk-UA" sz="2000" dirty="0">
                <a:solidFill>
                  <a:srgbClr val="7030A0"/>
                </a:solidFill>
                <a:latin typeface="Consolas" panose="020B0609020204030204" pitchFamily="49" charset="0"/>
                <a:cs typeface="Courier New" panose="02070309020205020404" pitchFamily="49" charset="0"/>
              </a:rPr>
              <a:t> </a:t>
            </a:r>
            <a:r>
              <a:rPr lang="en-US" altLang="uk-UA" sz="2000" dirty="0" err="1">
                <a:latin typeface="Consolas" panose="020B0609020204030204" pitchFamily="49" charset="0"/>
                <a:cs typeface="Courier New" panose="02070309020205020404" pitchFamily="49" charset="0"/>
              </a:rPr>
              <a:t>publishingYear</a:t>
            </a:r>
            <a:r>
              <a:rPr lang="en-US" altLang="uk-UA" sz="2000" dirty="0">
                <a:latin typeface="Consolas" panose="020B0609020204030204" pitchFamily="49" charset="0"/>
                <a:cs typeface="Courier New" panose="02070309020205020404" pitchFamily="49" charset="0"/>
              </a:rPr>
              <a:t> = 2015;</a:t>
            </a:r>
          </a:p>
          <a:p>
            <a:pPr>
              <a:lnSpc>
                <a:spcPct val="110000"/>
              </a:lnSpc>
            </a:pPr>
            <a:r>
              <a:rPr lang="en-US" altLang="uk-UA" sz="2000" dirty="0">
                <a:latin typeface="Consolas" panose="020B0609020204030204" pitchFamily="49" charset="0"/>
                <a:cs typeface="Courier New" panose="02070309020205020404" pitchFamily="49" charset="0"/>
              </a:rPr>
              <a:t>}</a:t>
            </a:r>
          </a:p>
          <a:p>
            <a:pPr>
              <a:lnSpc>
                <a:spcPct val="110000"/>
              </a:lnSpc>
            </a:pPr>
            <a:r>
              <a:rPr lang="en-US" altLang="uk-UA" sz="2000" dirty="0">
                <a:solidFill>
                  <a:schemeClr val="accent4">
                    <a:lumMod val="50000"/>
                  </a:schemeClr>
                </a:solidFill>
                <a:latin typeface="Consolas" panose="020B0609020204030204" pitchFamily="49" charset="0"/>
                <a:cs typeface="Courier New" panose="02070309020205020404" pitchFamily="49" charset="0"/>
              </a:rPr>
              <a:t>console.log(</a:t>
            </a:r>
            <a:r>
              <a:rPr lang="en-US" altLang="uk-UA" sz="2000" dirty="0" err="1">
                <a:solidFill>
                  <a:schemeClr val="accent4">
                    <a:lumMod val="50000"/>
                  </a:schemeClr>
                </a:solidFill>
                <a:latin typeface="Consolas" panose="020B0609020204030204" pitchFamily="49" charset="0"/>
                <a:cs typeface="Courier New" panose="02070309020205020404" pitchFamily="49" charset="0"/>
              </a:rPr>
              <a:t>Book</a:t>
            </a:r>
            <a:r>
              <a:rPr lang="en-US" altLang="uk-UA" sz="2000" dirty="0" err="1">
                <a:latin typeface="Consolas" panose="020B0609020204030204" pitchFamily="49" charset="0"/>
                <a:cs typeface="Courier New" panose="02070309020205020404" pitchFamily="49" charset="0"/>
              </a:rPr>
              <a:t>.publishingYear</a:t>
            </a:r>
            <a:r>
              <a:rPr lang="en-US" altLang="uk-UA" sz="2000" dirty="0">
                <a:latin typeface="Consolas" panose="020B0609020204030204" pitchFamily="49" charset="0"/>
                <a:cs typeface="Courier New" panose="02070309020205020404" pitchFamily="49" charset="0"/>
              </a:rPr>
              <a:t>); // 2015</a:t>
            </a:r>
          </a:p>
        </p:txBody>
      </p:sp>
      <p:sp>
        <p:nvSpPr>
          <p:cNvPr id="5" name="Скругленный прямоугольник 4"/>
          <p:cNvSpPr/>
          <p:nvPr/>
        </p:nvSpPr>
        <p:spPr>
          <a:xfrm>
            <a:off x="976218" y="5390741"/>
            <a:ext cx="8817930" cy="723015"/>
          </a:xfrm>
          <a:prstGeom prst="roundRect">
            <a:avLst/>
          </a:prstGeom>
        </p:spPr>
        <p:style>
          <a:lnRef idx="2">
            <a:schemeClr val="dk1"/>
          </a:lnRef>
          <a:fillRef idx="1">
            <a:schemeClr val="lt1"/>
          </a:fillRef>
          <a:effectRef idx="0">
            <a:schemeClr val="dk1"/>
          </a:effectRef>
          <a:fontRef idx="minor">
            <a:schemeClr val="dk1"/>
          </a:fontRef>
        </p:style>
        <p:txBody>
          <a:bodyPr rtlCol="0" anchor="ctr"/>
          <a:lstStyle/>
          <a:p>
            <a:r>
              <a:rPr lang="en-US" sz="2400" dirty="0"/>
              <a:t>Static properties have been added recently. So now they are running the latest version of Chrome</a:t>
            </a:r>
            <a:endParaRPr lang="ru-RU" sz="2200" dirty="0"/>
          </a:p>
        </p:txBody>
      </p:sp>
      <p:sp>
        <p:nvSpPr>
          <p:cNvPr id="6" name="Прямоугольник 5"/>
          <p:cNvSpPr/>
          <p:nvPr/>
        </p:nvSpPr>
        <p:spPr>
          <a:xfrm>
            <a:off x="403538" y="5244416"/>
            <a:ext cx="548920" cy="1015663"/>
          </a:xfrm>
          <a:prstGeom prst="rect">
            <a:avLst/>
          </a:prstGeom>
          <a:noFill/>
        </p:spPr>
        <p:txBody>
          <a:bodyPr wrap="square" lIns="91440" tIns="45720" rIns="91440" bIns="45720">
            <a:spAutoFit/>
            <a:scene3d>
              <a:camera prst="orthographicFront"/>
              <a:lightRig rig="flat" dir="tl">
                <a:rot lat="0" lon="0" rev="6600000"/>
              </a:lightRig>
            </a:scene3d>
            <a:sp3d extrusionH="25400" contourW="8890">
              <a:bevelT w="38100" h="31750"/>
              <a:contourClr>
                <a:schemeClr val="accent2">
                  <a:shade val="75000"/>
                </a:schemeClr>
              </a:contourClr>
            </a:sp3d>
          </a:bodyPr>
          <a:lstStyle/>
          <a:p>
            <a:pPr algn="ctr"/>
            <a:r>
              <a:rPr lang="en-US" sz="6000" b="1" cap="none" spc="0" dirty="0">
                <a:ln w="11430"/>
                <a:solidFill>
                  <a:srgbClr val="FF0000"/>
                </a:solidFill>
                <a:effectLst>
                  <a:outerShdw blurRad="50800" dist="39000" dir="5460000" algn="tl">
                    <a:srgbClr val="000000">
                      <a:alpha val="38000"/>
                    </a:srgbClr>
                  </a:outerShdw>
                </a:effectLst>
              </a:rPr>
              <a:t>!</a:t>
            </a:r>
            <a:endParaRPr lang="ru-RU" sz="6000" b="1" cap="none" spc="0" dirty="0">
              <a:ln w="11430"/>
              <a:solidFill>
                <a:srgbClr val="FF0000"/>
              </a:solidFill>
              <a:effectLst>
                <a:outerShdw blurRad="50800" dist="39000" dir="5460000" algn="tl">
                  <a:srgbClr val="000000">
                    <a:alpha val="38000"/>
                  </a:srgbClr>
                </a:outerShdw>
              </a:effectLst>
            </a:endParaRPr>
          </a:p>
        </p:txBody>
      </p:sp>
      <p:sp>
        <p:nvSpPr>
          <p:cNvPr id="2" name="Прямоугольник 1"/>
          <p:cNvSpPr/>
          <p:nvPr/>
        </p:nvSpPr>
        <p:spPr>
          <a:xfrm>
            <a:off x="403537" y="4158458"/>
            <a:ext cx="11313541" cy="830997"/>
          </a:xfrm>
          <a:prstGeom prst="rect">
            <a:avLst/>
          </a:prstGeom>
        </p:spPr>
        <p:txBody>
          <a:bodyPr wrap="square">
            <a:spAutoFit/>
          </a:bodyPr>
          <a:lstStyle/>
          <a:p>
            <a:r>
              <a:rPr lang="en-US" sz="2400" dirty="0"/>
              <a:t>Static properties are used in cases where we would like to save data at the class level, and not just one object.</a:t>
            </a:r>
            <a:endParaRPr lang="ru-RU" sz="2400" dirty="0"/>
          </a:p>
        </p:txBody>
      </p:sp>
    </p:spTree>
    <p:extLst>
      <p:ext uri="{BB962C8B-B14F-4D97-AF65-F5344CB8AC3E}">
        <p14:creationId xmlns:p14="http://schemas.microsoft.com/office/powerpoint/2010/main" val="5801179"/>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7" name="Content Placeholder 2">
            <a:extLst>
              <a:ext uri="{FF2B5EF4-FFF2-40B4-BE49-F238E27FC236}">
                <a16:creationId xmlns:a16="http://schemas.microsoft.com/office/drawing/2014/main" id="{2A46A0C8-8743-44F3-ADA4-31065EC466D4}"/>
              </a:ext>
            </a:extLst>
          </p:cNvPr>
          <p:cNvSpPr>
            <a:spLocks noGrp="1"/>
          </p:cNvSpPr>
          <p:nvPr>
            <p:ph type="body" sz="quarter" idx="10"/>
          </p:nvPr>
        </p:nvSpPr>
        <p:spPr>
          <a:xfrm>
            <a:off x="362859" y="1333626"/>
            <a:ext cx="4953421" cy="4535482"/>
          </a:xfrm>
        </p:spPr>
        <p:txBody>
          <a:bodyPr rtlCol="0">
            <a:noAutofit/>
          </a:bodyPr>
          <a:lstStyle/>
          <a:p>
            <a:pPr>
              <a:spcAft>
                <a:spcPts val="600"/>
              </a:spcAft>
            </a:pPr>
            <a:r>
              <a:rPr lang="en-US" sz="2400" dirty="0"/>
              <a:t>Classes also allows you to use </a:t>
            </a:r>
            <a:r>
              <a:rPr lang="en-US" sz="2400" b="1" dirty="0">
                <a:solidFill>
                  <a:srgbClr val="7030A0"/>
                </a:solidFill>
              </a:rPr>
              <a:t>getters</a:t>
            </a:r>
            <a:r>
              <a:rPr lang="en-US" sz="2400" dirty="0"/>
              <a:t> and </a:t>
            </a:r>
            <a:r>
              <a:rPr lang="en-US" sz="2400" b="1" dirty="0">
                <a:solidFill>
                  <a:srgbClr val="7030A0"/>
                </a:solidFill>
              </a:rPr>
              <a:t>setters</a:t>
            </a:r>
            <a:r>
              <a:rPr lang="en-US" sz="2400" dirty="0"/>
              <a:t>.</a:t>
            </a:r>
          </a:p>
          <a:p>
            <a:pPr>
              <a:spcAft>
                <a:spcPts val="600"/>
              </a:spcAft>
            </a:pPr>
            <a:r>
              <a:rPr lang="en-US" sz="2400" dirty="0"/>
              <a:t>It can be smart to use getters and setters for your properties, especially if you want to do something special with the value before returning them, or before you set them.</a:t>
            </a:r>
          </a:p>
          <a:p>
            <a:pPr>
              <a:spcAft>
                <a:spcPts val="600"/>
              </a:spcAft>
            </a:pPr>
            <a:r>
              <a:rPr lang="en-US" sz="2400" dirty="0"/>
              <a:t>To add getters and setters in the class, use the </a:t>
            </a:r>
            <a:r>
              <a:rPr lang="en-US" sz="2400" b="1" dirty="0">
                <a:solidFill>
                  <a:srgbClr val="7030A0"/>
                </a:solidFill>
              </a:rPr>
              <a:t>get</a:t>
            </a:r>
            <a:r>
              <a:rPr lang="en-US" sz="2400" dirty="0">
                <a:solidFill>
                  <a:srgbClr val="7030A0"/>
                </a:solidFill>
              </a:rPr>
              <a:t> </a:t>
            </a:r>
            <a:r>
              <a:rPr lang="en-US" sz="2400" dirty="0"/>
              <a:t>and </a:t>
            </a:r>
            <a:r>
              <a:rPr lang="en-US" sz="2400" b="1" dirty="0">
                <a:solidFill>
                  <a:srgbClr val="7030A0"/>
                </a:solidFill>
              </a:rPr>
              <a:t>set</a:t>
            </a:r>
            <a:r>
              <a:rPr lang="en-US" sz="2400" dirty="0">
                <a:solidFill>
                  <a:srgbClr val="7030A0"/>
                </a:solidFill>
              </a:rPr>
              <a:t> </a:t>
            </a:r>
            <a:r>
              <a:rPr lang="en-US" sz="2400" b="1" dirty="0">
                <a:solidFill>
                  <a:srgbClr val="7030A0"/>
                </a:solidFill>
              </a:rPr>
              <a:t>keywords</a:t>
            </a:r>
            <a:r>
              <a:rPr lang="en-US" sz="2400" dirty="0"/>
              <a:t>.</a:t>
            </a:r>
          </a:p>
          <a:p>
            <a:pPr>
              <a:spcAft>
                <a:spcPts val="600"/>
              </a:spcAft>
            </a:pPr>
            <a:r>
              <a:rPr lang="en-US" sz="2400" dirty="0"/>
              <a:t>The </a:t>
            </a:r>
            <a:r>
              <a:rPr lang="en-US" sz="2400" b="1" dirty="0">
                <a:solidFill>
                  <a:srgbClr val="7030A0"/>
                </a:solidFill>
              </a:rPr>
              <a:t>name of the getter/setter </a:t>
            </a:r>
            <a:r>
              <a:rPr lang="en-US" sz="2400" dirty="0"/>
              <a:t>method </a:t>
            </a:r>
            <a:r>
              <a:rPr lang="en-US" sz="2400" b="1" dirty="0">
                <a:solidFill>
                  <a:srgbClr val="7030A0"/>
                </a:solidFill>
              </a:rPr>
              <a:t>cannot be the same </a:t>
            </a:r>
            <a:r>
              <a:rPr lang="en-US" sz="2400" dirty="0"/>
              <a:t>as the name of the </a:t>
            </a:r>
            <a:r>
              <a:rPr lang="en-US" sz="2400" b="1" dirty="0">
                <a:solidFill>
                  <a:srgbClr val="7030A0"/>
                </a:solidFill>
              </a:rPr>
              <a:t>property</a:t>
            </a:r>
            <a:r>
              <a:rPr lang="en-US" sz="2400" dirty="0"/>
              <a:t>, in this case </a:t>
            </a:r>
            <a:r>
              <a:rPr lang="en-US" sz="2400" dirty="0" err="1"/>
              <a:t>carname</a:t>
            </a:r>
            <a:r>
              <a:rPr lang="en-US" sz="2400" dirty="0"/>
              <a:t> (use an underscore character “_” ).</a:t>
            </a:r>
          </a:p>
          <a:p>
            <a:pPr>
              <a:spcAft>
                <a:spcPts val="600"/>
              </a:spcAft>
            </a:pPr>
            <a:endParaRPr lang="en-US" sz="2400" dirty="0"/>
          </a:p>
          <a:p>
            <a:pPr>
              <a:spcAft>
                <a:spcPts val="600"/>
              </a:spcAft>
            </a:pPr>
            <a:endParaRPr lang="en-US" sz="2400" dirty="0"/>
          </a:p>
        </p:txBody>
      </p:sp>
      <p:sp>
        <p:nvSpPr>
          <p:cNvPr id="18435" name="Title 1">
            <a:extLst>
              <a:ext uri="{FF2B5EF4-FFF2-40B4-BE49-F238E27FC236}">
                <a16:creationId xmlns:a16="http://schemas.microsoft.com/office/drawing/2014/main" id="{E651A6C7-F2C8-4961-8B1A-25705A6B229F}"/>
              </a:ext>
            </a:extLst>
          </p:cNvPr>
          <p:cNvSpPr>
            <a:spLocks noGrp="1"/>
          </p:cNvSpPr>
          <p:nvPr>
            <p:ph type="title"/>
          </p:nvPr>
        </p:nvSpPr>
        <p:spPr>
          <a:xfrm>
            <a:off x="362859" y="226815"/>
            <a:ext cx="11565619" cy="525970"/>
          </a:xfrm>
        </p:spPr>
        <p:txBody>
          <a:bodyPr/>
          <a:lstStyle/>
          <a:p>
            <a:r>
              <a:rPr lang="en-US" sz="3600" dirty="0">
                <a:latin typeface="Proxima Nova Black" charset="0"/>
              </a:rPr>
              <a:t>Classes. </a:t>
            </a:r>
            <a:r>
              <a:rPr lang="en-US" sz="3600" b="1" dirty="0">
                <a:latin typeface="Proxima Nova Black" charset="0"/>
              </a:rPr>
              <a:t>Getters and Setters</a:t>
            </a:r>
            <a:br>
              <a:rPr lang="en-US" sz="3600" b="1" dirty="0"/>
            </a:br>
            <a:br>
              <a:rPr lang="en-US" sz="3600" b="1" dirty="0"/>
            </a:br>
            <a:br>
              <a:rPr lang="en-US" sz="3600" b="1" dirty="0">
                <a:latin typeface="Proxima Nova Black" charset="0"/>
              </a:rPr>
            </a:br>
            <a:endParaRPr lang="en-US" sz="3600" dirty="0">
              <a:latin typeface="Proxima Nova Black" charset="0"/>
            </a:endParaRPr>
          </a:p>
        </p:txBody>
      </p:sp>
      <p:sp>
        <p:nvSpPr>
          <p:cNvPr id="4" name="Прямоугольник 3"/>
          <p:cNvSpPr/>
          <p:nvPr/>
        </p:nvSpPr>
        <p:spPr>
          <a:xfrm>
            <a:off x="5947141" y="750053"/>
            <a:ext cx="7010403" cy="6186309"/>
          </a:xfrm>
          <a:prstGeom prst="rect">
            <a:avLst/>
          </a:prstGeom>
        </p:spPr>
        <p:txBody>
          <a:bodyPr wrap="square">
            <a:spAutoFit/>
          </a:bodyPr>
          <a:lstStyle/>
          <a:p>
            <a:pPr>
              <a:lnSpc>
                <a:spcPct val="110000"/>
              </a:lnSpc>
            </a:pPr>
            <a:r>
              <a:rPr lang="en-US" altLang="uk-UA" dirty="0">
                <a:solidFill>
                  <a:srgbClr val="0070C0"/>
                </a:solidFill>
                <a:latin typeface="Consolas" panose="020B0609020204030204" pitchFamily="49" charset="0"/>
                <a:cs typeface="Courier New" panose="02070309020205020404" pitchFamily="49" charset="0"/>
              </a:rPr>
              <a:t>class</a:t>
            </a:r>
            <a:r>
              <a:rPr lang="en-US" altLang="uk-UA" dirty="0">
                <a:latin typeface="Consolas" panose="020B0609020204030204" pitchFamily="49" charset="0"/>
                <a:cs typeface="Courier New" panose="02070309020205020404" pitchFamily="49" charset="0"/>
              </a:rPr>
              <a:t> </a:t>
            </a:r>
            <a:r>
              <a:rPr lang="en-US" altLang="uk-UA" dirty="0">
                <a:solidFill>
                  <a:schemeClr val="accent4">
                    <a:lumMod val="50000"/>
                  </a:schemeClr>
                </a:solidFill>
                <a:latin typeface="Consolas" panose="020B0609020204030204" pitchFamily="49" charset="0"/>
                <a:cs typeface="Courier New" panose="02070309020205020404" pitchFamily="49" charset="0"/>
              </a:rPr>
              <a:t>User</a:t>
            </a:r>
            <a:r>
              <a:rPr lang="en-US" altLang="uk-UA" dirty="0">
                <a:latin typeface="Consolas" panose="020B0609020204030204" pitchFamily="49" charset="0"/>
                <a:cs typeface="Courier New" panose="02070309020205020404" pitchFamily="49" charset="0"/>
              </a:rPr>
              <a:t> {</a:t>
            </a:r>
          </a:p>
          <a:p>
            <a:pPr>
              <a:lnSpc>
                <a:spcPct val="110000"/>
              </a:lnSpc>
            </a:pPr>
            <a:r>
              <a:rPr lang="en-US" altLang="uk-UA" dirty="0">
                <a:latin typeface="Consolas" panose="020B0609020204030204" pitchFamily="49" charset="0"/>
                <a:cs typeface="Courier New" panose="02070309020205020404" pitchFamily="49" charset="0"/>
              </a:rPr>
              <a:t>  </a:t>
            </a:r>
            <a:r>
              <a:rPr lang="en-US" altLang="uk-UA" dirty="0">
                <a:solidFill>
                  <a:srgbClr val="0070C0"/>
                </a:solidFill>
                <a:latin typeface="Consolas" panose="020B0609020204030204" pitchFamily="49" charset="0"/>
                <a:cs typeface="Courier New" panose="02070309020205020404" pitchFamily="49" charset="0"/>
              </a:rPr>
              <a:t>constructor</a:t>
            </a:r>
            <a:r>
              <a:rPr lang="en-US" altLang="uk-UA" dirty="0">
                <a:latin typeface="Consolas" panose="020B0609020204030204" pitchFamily="49" charset="0"/>
                <a:cs typeface="Courier New" panose="02070309020205020404" pitchFamily="49" charset="0"/>
              </a:rPr>
              <a:t>(</a:t>
            </a:r>
            <a:r>
              <a:rPr lang="en-US" altLang="uk-UA" dirty="0">
                <a:solidFill>
                  <a:schemeClr val="accent4">
                    <a:lumMod val="50000"/>
                  </a:schemeClr>
                </a:solidFill>
                <a:latin typeface="Consolas" panose="020B0609020204030204" pitchFamily="49" charset="0"/>
                <a:cs typeface="Courier New" panose="02070309020205020404" pitchFamily="49" charset="0"/>
              </a:rPr>
              <a:t>name</a:t>
            </a:r>
            <a:r>
              <a:rPr lang="en-US" altLang="uk-UA" dirty="0">
                <a:latin typeface="Consolas" panose="020B0609020204030204" pitchFamily="49" charset="0"/>
                <a:cs typeface="Courier New" panose="02070309020205020404" pitchFamily="49" charset="0"/>
              </a:rPr>
              <a:t>) {</a:t>
            </a:r>
          </a:p>
          <a:p>
            <a:pPr>
              <a:lnSpc>
                <a:spcPct val="110000"/>
              </a:lnSpc>
            </a:pPr>
            <a:r>
              <a:rPr lang="en-US" altLang="uk-UA" dirty="0">
                <a:latin typeface="Consolas" panose="020B0609020204030204" pitchFamily="49" charset="0"/>
                <a:cs typeface="Courier New" panose="02070309020205020404" pitchFamily="49" charset="0"/>
              </a:rPr>
              <a:t>    // call setter</a:t>
            </a:r>
            <a:endParaRPr lang="ru-RU" altLang="uk-UA" dirty="0">
              <a:latin typeface="Consolas" panose="020B0609020204030204" pitchFamily="49" charset="0"/>
              <a:cs typeface="Courier New" panose="02070309020205020404" pitchFamily="49" charset="0"/>
            </a:endParaRPr>
          </a:p>
          <a:p>
            <a:pPr>
              <a:lnSpc>
                <a:spcPct val="110000"/>
              </a:lnSpc>
            </a:pPr>
            <a:r>
              <a:rPr lang="ru-RU" altLang="uk-UA" dirty="0">
                <a:latin typeface="Consolas" panose="020B0609020204030204" pitchFamily="49" charset="0"/>
                <a:cs typeface="Courier New" panose="02070309020205020404" pitchFamily="49" charset="0"/>
              </a:rPr>
              <a:t>    </a:t>
            </a:r>
            <a:r>
              <a:rPr lang="en-US" altLang="uk-UA" dirty="0">
                <a:solidFill>
                  <a:srgbClr val="0070C0"/>
                </a:solidFill>
                <a:latin typeface="Consolas" panose="020B0609020204030204" pitchFamily="49" charset="0"/>
                <a:cs typeface="Courier New" panose="02070309020205020404" pitchFamily="49" charset="0"/>
              </a:rPr>
              <a:t>this</a:t>
            </a:r>
            <a:r>
              <a:rPr lang="en-US" altLang="uk-UA" dirty="0">
                <a:latin typeface="Consolas" panose="020B0609020204030204" pitchFamily="49" charset="0"/>
                <a:cs typeface="Courier New" panose="02070309020205020404" pitchFamily="49" charset="0"/>
              </a:rPr>
              <a:t>.</a:t>
            </a:r>
            <a:r>
              <a:rPr lang="en-US" altLang="uk-UA" dirty="0">
                <a:solidFill>
                  <a:schemeClr val="accent4">
                    <a:lumMod val="50000"/>
                  </a:schemeClr>
                </a:solidFill>
                <a:latin typeface="Consolas" panose="020B0609020204030204" pitchFamily="49" charset="0"/>
                <a:cs typeface="Courier New" panose="02070309020205020404" pitchFamily="49" charset="0"/>
              </a:rPr>
              <a:t>name</a:t>
            </a:r>
            <a:r>
              <a:rPr lang="en-US" altLang="uk-UA" dirty="0">
                <a:latin typeface="Consolas" panose="020B0609020204030204" pitchFamily="49" charset="0"/>
                <a:cs typeface="Courier New" panose="02070309020205020404" pitchFamily="49" charset="0"/>
              </a:rPr>
              <a:t> = </a:t>
            </a:r>
            <a:r>
              <a:rPr lang="en-US" altLang="uk-UA" dirty="0">
                <a:solidFill>
                  <a:schemeClr val="accent4">
                    <a:lumMod val="50000"/>
                  </a:schemeClr>
                </a:solidFill>
                <a:latin typeface="Consolas" panose="020B0609020204030204" pitchFamily="49" charset="0"/>
                <a:cs typeface="Courier New" panose="02070309020205020404" pitchFamily="49" charset="0"/>
              </a:rPr>
              <a:t>name</a:t>
            </a:r>
            <a:r>
              <a:rPr lang="en-US" altLang="uk-UA" dirty="0">
                <a:latin typeface="Consolas" panose="020B0609020204030204" pitchFamily="49" charset="0"/>
                <a:cs typeface="Courier New" panose="02070309020205020404" pitchFamily="49" charset="0"/>
              </a:rPr>
              <a:t>;</a:t>
            </a:r>
          </a:p>
          <a:p>
            <a:pPr>
              <a:lnSpc>
                <a:spcPct val="110000"/>
              </a:lnSpc>
            </a:pPr>
            <a:r>
              <a:rPr lang="en-US" altLang="uk-UA" dirty="0">
                <a:latin typeface="Consolas" panose="020B0609020204030204" pitchFamily="49" charset="0"/>
                <a:cs typeface="Courier New" panose="02070309020205020404" pitchFamily="49" charset="0"/>
              </a:rPr>
              <a:t>  }</a:t>
            </a:r>
          </a:p>
          <a:p>
            <a:pPr>
              <a:lnSpc>
                <a:spcPct val="110000"/>
              </a:lnSpc>
            </a:pPr>
            <a:r>
              <a:rPr lang="en-US" altLang="uk-UA" dirty="0">
                <a:latin typeface="Consolas" panose="020B0609020204030204" pitchFamily="49" charset="0"/>
                <a:cs typeface="Courier New" panose="02070309020205020404" pitchFamily="49" charset="0"/>
              </a:rPr>
              <a:t>  </a:t>
            </a:r>
            <a:r>
              <a:rPr lang="en-US" altLang="uk-UA" b="1" dirty="0">
                <a:solidFill>
                  <a:srgbClr val="7030A0"/>
                </a:solidFill>
                <a:latin typeface="Consolas" panose="020B0609020204030204" pitchFamily="49" charset="0"/>
                <a:cs typeface="Courier New" panose="02070309020205020404" pitchFamily="49" charset="0"/>
              </a:rPr>
              <a:t>get</a:t>
            </a:r>
            <a:r>
              <a:rPr lang="en-US" altLang="uk-UA" dirty="0">
                <a:solidFill>
                  <a:srgbClr val="7030A0"/>
                </a:solidFill>
                <a:latin typeface="Consolas" panose="020B0609020204030204" pitchFamily="49" charset="0"/>
                <a:cs typeface="Courier New" panose="02070309020205020404" pitchFamily="49" charset="0"/>
              </a:rPr>
              <a:t> </a:t>
            </a:r>
            <a:r>
              <a:rPr lang="en-US" altLang="uk-UA" dirty="0">
                <a:latin typeface="Consolas" panose="020B0609020204030204" pitchFamily="49" charset="0"/>
                <a:cs typeface="Courier New" panose="02070309020205020404" pitchFamily="49" charset="0"/>
              </a:rPr>
              <a:t>name() {</a:t>
            </a:r>
          </a:p>
          <a:p>
            <a:pPr>
              <a:lnSpc>
                <a:spcPct val="110000"/>
              </a:lnSpc>
            </a:pPr>
            <a:r>
              <a:rPr lang="en-US" altLang="uk-UA" dirty="0">
                <a:latin typeface="Consolas" panose="020B0609020204030204" pitchFamily="49" charset="0"/>
                <a:cs typeface="Courier New" panose="02070309020205020404" pitchFamily="49" charset="0"/>
              </a:rPr>
              <a:t>    return </a:t>
            </a:r>
            <a:r>
              <a:rPr lang="en-US" altLang="uk-UA" dirty="0" err="1">
                <a:latin typeface="Consolas" panose="020B0609020204030204" pitchFamily="49" charset="0"/>
                <a:cs typeface="Courier New" panose="02070309020205020404" pitchFamily="49" charset="0"/>
              </a:rPr>
              <a:t>this.</a:t>
            </a:r>
            <a:r>
              <a:rPr lang="en-US" altLang="uk-UA" dirty="0" err="1">
                <a:solidFill>
                  <a:schemeClr val="accent4">
                    <a:lumMod val="50000"/>
                  </a:schemeClr>
                </a:solidFill>
                <a:latin typeface="Consolas" panose="020B0609020204030204" pitchFamily="49" charset="0"/>
                <a:cs typeface="Courier New" panose="02070309020205020404" pitchFamily="49" charset="0"/>
              </a:rPr>
              <a:t>_name</a:t>
            </a:r>
            <a:r>
              <a:rPr lang="en-US" altLang="uk-UA" dirty="0">
                <a:latin typeface="Consolas" panose="020B0609020204030204" pitchFamily="49" charset="0"/>
                <a:cs typeface="Courier New" panose="02070309020205020404" pitchFamily="49" charset="0"/>
              </a:rPr>
              <a:t>;</a:t>
            </a:r>
          </a:p>
          <a:p>
            <a:pPr>
              <a:lnSpc>
                <a:spcPct val="110000"/>
              </a:lnSpc>
            </a:pPr>
            <a:r>
              <a:rPr lang="en-US" altLang="uk-UA" dirty="0">
                <a:latin typeface="Consolas" panose="020B0609020204030204" pitchFamily="49" charset="0"/>
                <a:cs typeface="Courier New" panose="02070309020205020404" pitchFamily="49" charset="0"/>
              </a:rPr>
              <a:t>  }</a:t>
            </a:r>
          </a:p>
          <a:p>
            <a:pPr>
              <a:lnSpc>
                <a:spcPct val="110000"/>
              </a:lnSpc>
            </a:pPr>
            <a:r>
              <a:rPr lang="en-US" altLang="uk-UA" dirty="0">
                <a:latin typeface="Consolas" panose="020B0609020204030204" pitchFamily="49" charset="0"/>
                <a:cs typeface="Courier New" panose="02070309020205020404" pitchFamily="49" charset="0"/>
              </a:rPr>
              <a:t>  </a:t>
            </a:r>
            <a:r>
              <a:rPr lang="en-US" altLang="uk-UA" b="1" dirty="0">
                <a:solidFill>
                  <a:srgbClr val="7030A0"/>
                </a:solidFill>
                <a:latin typeface="Consolas" panose="020B0609020204030204" pitchFamily="49" charset="0"/>
                <a:cs typeface="Courier New" panose="02070309020205020404" pitchFamily="49" charset="0"/>
              </a:rPr>
              <a:t>set</a:t>
            </a:r>
            <a:r>
              <a:rPr lang="en-US" altLang="uk-UA" dirty="0">
                <a:solidFill>
                  <a:srgbClr val="7030A0"/>
                </a:solidFill>
                <a:latin typeface="Consolas" panose="020B0609020204030204" pitchFamily="49" charset="0"/>
                <a:cs typeface="Courier New" panose="02070309020205020404" pitchFamily="49" charset="0"/>
              </a:rPr>
              <a:t> </a:t>
            </a:r>
            <a:r>
              <a:rPr lang="en-US" altLang="uk-UA" dirty="0">
                <a:solidFill>
                  <a:schemeClr val="accent4">
                    <a:lumMod val="50000"/>
                  </a:schemeClr>
                </a:solidFill>
                <a:latin typeface="Consolas" panose="020B0609020204030204" pitchFamily="49" charset="0"/>
                <a:cs typeface="Courier New" panose="02070309020205020404" pitchFamily="49" charset="0"/>
              </a:rPr>
              <a:t>name</a:t>
            </a:r>
            <a:r>
              <a:rPr lang="en-US" altLang="uk-UA" dirty="0">
                <a:latin typeface="Consolas" panose="020B0609020204030204" pitchFamily="49" charset="0"/>
                <a:cs typeface="Courier New" panose="02070309020205020404" pitchFamily="49" charset="0"/>
              </a:rPr>
              <a:t>(</a:t>
            </a:r>
            <a:r>
              <a:rPr lang="en-US" altLang="uk-UA" dirty="0">
                <a:solidFill>
                  <a:schemeClr val="accent4">
                    <a:lumMod val="50000"/>
                  </a:schemeClr>
                </a:solidFill>
                <a:latin typeface="Consolas" panose="020B0609020204030204" pitchFamily="49" charset="0"/>
                <a:cs typeface="Courier New" panose="02070309020205020404" pitchFamily="49" charset="0"/>
              </a:rPr>
              <a:t>value</a:t>
            </a:r>
            <a:r>
              <a:rPr lang="en-US" altLang="uk-UA" dirty="0">
                <a:latin typeface="Consolas" panose="020B0609020204030204" pitchFamily="49" charset="0"/>
                <a:cs typeface="Courier New" panose="02070309020205020404" pitchFamily="49" charset="0"/>
              </a:rPr>
              <a:t>) {</a:t>
            </a:r>
          </a:p>
          <a:p>
            <a:pPr>
              <a:lnSpc>
                <a:spcPct val="110000"/>
              </a:lnSpc>
            </a:pPr>
            <a:r>
              <a:rPr lang="en-US" altLang="uk-UA" dirty="0">
                <a:latin typeface="Consolas" panose="020B0609020204030204" pitchFamily="49" charset="0"/>
                <a:cs typeface="Courier New" panose="02070309020205020404" pitchFamily="49" charset="0"/>
              </a:rPr>
              <a:t>    </a:t>
            </a:r>
            <a:r>
              <a:rPr lang="en-US" altLang="uk-UA" dirty="0">
                <a:solidFill>
                  <a:srgbClr val="0070C0"/>
                </a:solidFill>
                <a:latin typeface="Consolas" panose="020B0609020204030204" pitchFamily="49" charset="0"/>
                <a:cs typeface="Courier New" panose="02070309020205020404" pitchFamily="49" charset="0"/>
              </a:rPr>
              <a:t>if</a:t>
            </a:r>
            <a:r>
              <a:rPr lang="en-US" altLang="uk-UA" dirty="0">
                <a:latin typeface="Consolas" panose="020B0609020204030204" pitchFamily="49" charset="0"/>
                <a:cs typeface="Courier New" panose="02070309020205020404" pitchFamily="49" charset="0"/>
              </a:rPr>
              <a:t> (</a:t>
            </a:r>
            <a:r>
              <a:rPr lang="en-US" altLang="uk-UA" dirty="0" err="1">
                <a:solidFill>
                  <a:schemeClr val="accent4">
                    <a:lumMod val="50000"/>
                  </a:schemeClr>
                </a:solidFill>
                <a:latin typeface="Consolas" panose="020B0609020204030204" pitchFamily="49" charset="0"/>
                <a:cs typeface="Courier New" panose="02070309020205020404" pitchFamily="49" charset="0"/>
              </a:rPr>
              <a:t>value</a:t>
            </a:r>
            <a:r>
              <a:rPr lang="en-US" altLang="uk-UA" dirty="0" err="1">
                <a:latin typeface="Consolas" panose="020B0609020204030204" pitchFamily="49" charset="0"/>
                <a:cs typeface="Courier New" panose="02070309020205020404" pitchFamily="49" charset="0"/>
              </a:rPr>
              <a:t>.length</a:t>
            </a:r>
            <a:r>
              <a:rPr lang="en-US" altLang="uk-UA" dirty="0">
                <a:latin typeface="Consolas" panose="020B0609020204030204" pitchFamily="49" charset="0"/>
                <a:cs typeface="Courier New" panose="02070309020205020404" pitchFamily="49" charset="0"/>
              </a:rPr>
              <a:t> &lt; 4) {</a:t>
            </a:r>
          </a:p>
          <a:p>
            <a:pPr>
              <a:lnSpc>
                <a:spcPct val="110000"/>
              </a:lnSpc>
            </a:pPr>
            <a:r>
              <a:rPr lang="en-US" altLang="uk-UA" dirty="0">
                <a:latin typeface="Consolas" panose="020B0609020204030204" pitchFamily="49" charset="0"/>
                <a:cs typeface="Courier New" panose="02070309020205020404" pitchFamily="49" charset="0"/>
              </a:rPr>
              <a:t>      </a:t>
            </a:r>
            <a:r>
              <a:rPr lang="en-US" altLang="uk-UA" dirty="0">
                <a:solidFill>
                  <a:srgbClr val="0070C0"/>
                </a:solidFill>
                <a:latin typeface="Consolas" panose="020B0609020204030204" pitchFamily="49" charset="0"/>
                <a:cs typeface="Courier New" panose="02070309020205020404" pitchFamily="49" charset="0"/>
              </a:rPr>
              <a:t>alert</a:t>
            </a:r>
            <a:r>
              <a:rPr lang="en-US" altLang="uk-UA" dirty="0">
                <a:latin typeface="Consolas" panose="020B0609020204030204" pitchFamily="49" charset="0"/>
                <a:cs typeface="Courier New" panose="02070309020205020404" pitchFamily="49" charset="0"/>
              </a:rPr>
              <a:t>("Name is too short</a:t>
            </a:r>
            <a:r>
              <a:rPr lang="ru-RU" altLang="uk-UA" dirty="0">
                <a:latin typeface="Consolas" panose="020B0609020204030204" pitchFamily="49" charset="0"/>
                <a:cs typeface="Courier New" panose="02070309020205020404" pitchFamily="49" charset="0"/>
              </a:rPr>
              <a:t>");</a:t>
            </a:r>
          </a:p>
          <a:p>
            <a:pPr>
              <a:lnSpc>
                <a:spcPct val="110000"/>
              </a:lnSpc>
            </a:pPr>
            <a:r>
              <a:rPr lang="ru-RU" altLang="uk-UA" dirty="0">
                <a:latin typeface="Consolas" panose="020B0609020204030204" pitchFamily="49" charset="0"/>
                <a:cs typeface="Courier New" panose="02070309020205020404" pitchFamily="49" charset="0"/>
              </a:rPr>
              <a:t>      </a:t>
            </a:r>
            <a:r>
              <a:rPr lang="en-US" altLang="uk-UA" dirty="0">
                <a:solidFill>
                  <a:srgbClr val="0070C0"/>
                </a:solidFill>
                <a:latin typeface="Consolas" panose="020B0609020204030204" pitchFamily="49" charset="0"/>
                <a:cs typeface="Courier New" panose="02070309020205020404" pitchFamily="49" charset="0"/>
              </a:rPr>
              <a:t>return</a:t>
            </a:r>
            <a:r>
              <a:rPr lang="en-US" altLang="uk-UA" dirty="0">
                <a:latin typeface="Consolas" panose="020B0609020204030204" pitchFamily="49" charset="0"/>
                <a:cs typeface="Courier New" panose="02070309020205020404" pitchFamily="49" charset="0"/>
              </a:rPr>
              <a:t>;</a:t>
            </a:r>
          </a:p>
          <a:p>
            <a:pPr>
              <a:lnSpc>
                <a:spcPct val="110000"/>
              </a:lnSpc>
            </a:pPr>
            <a:r>
              <a:rPr lang="en-US" altLang="uk-UA" dirty="0">
                <a:latin typeface="Consolas" panose="020B0609020204030204" pitchFamily="49" charset="0"/>
                <a:cs typeface="Courier New" panose="02070309020205020404" pitchFamily="49" charset="0"/>
              </a:rPr>
              <a:t>    }</a:t>
            </a:r>
          </a:p>
          <a:p>
            <a:pPr>
              <a:lnSpc>
                <a:spcPct val="110000"/>
              </a:lnSpc>
            </a:pPr>
            <a:r>
              <a:rPr lang="en-US" altLang="uk-UA" dirty="0">
                <a:latin typeface="Consolas" panose="020B0609020204030204" pitchFamily="49" charset="0"/>
                <a:cs typeface="Courier New" panose="02070309020205020404" pitchFamily="49" charset="0"/>
              </a:rPr>
              <a:t>    </a:t>
            </a:r>
            <a:r>
              <a:rPr lang="en-US" altLang="uk-UA" dirty="0" err="1">
                <a:solidFill>
                  <a:srgbClr val="0070C0"/>
                </a:solidFill>
                <a:latin typeface="Consolas" panose="020B0609020204030204" pitchFamily="49" charset="0"/>
                <a:cs typeface="Courier New" panose="02070309020205020404" pitchFamily="49" charset="0"/>
              </a:rPr>
              <a:t>this</a:t>
            </a:r>
            <a:r>
              <a:rPr lang="en-US" altLang="uk-UA" dirty="0" err="1">
                <a:latin typeface="Consolas" panose="020B0609020204030204" pitchFamily="49" charset="0"/>
                <a:cs typeface="Courier New" panose="02070309020205020404" pitchFamily="49" charset="0"/>
              </a:rPr>
              <a:t>.</a:t>
            </a:r>
            <a:r>
              <a:rPr lang="en-US" altLang="uk-UA" dirty="0" err="1">
                <a:solidFill>
                  <a:schemeClr val="accent4">
                    <a:lumMod val="50000"/>
                  </a:schemeClr>
                </a:solidFill>
                <a:latin typeface="Consolas" panose="020B0609020204030204" pitchFamily="49" charset="0"/>
                <a:cs typeface="Courier New" panose="02070309020205020404" pitchFamily="49" charset="0"/>
              </a:rPr>
              <a:t>_name</a:t>
            </a:r>
            <a:r>
              <a:rPr lang="en-US" altLang="uk-UA" dirty="0">
                <a:solidFill>
                  <a:schemeClr val="accent4">
                    <a:lumMod val="50000"/>
                  </a:schemeClr>
                </a:solidFill>
                <a:latin typeface="Consolas" panose="020B0609020204030204" pitchFamily="49" charset="0"/>
                <a:cs typeface="Courier New" panose="02070309020205020404" pitchFamily="49" charset="0"/>
              </a:rPr>
              <a:t> </a:t>
            </a:r>
            <a:r>
              <a:rPr lang="en-US" altLang="uk-UA" dirty="0">
                <a:latin typeface="Consolas" panose="020B0609020204030204" pitchFamily="49" charset="0"/>
                <a:cs typeface="Courier New" panose="02070309020205020404" pitchFamily="49" charset="0"/>
              </a:rPr>
              <a:t>= </a:t>
            </a:r>
            <a:r>
              <a:rPr lang="en-US" altLang="uk-UA" dirty="0">
                <a:solidFill>
                  <a:schemeClr val="accent4">
                    <a:lumMod val="50000"/>
                  </a:schemeClr>
                </a:solidFill>
                <a:latin typeface="Consolas" panose="020B0609020204030204" pitchFamily="49" charset="0"/>
                <a:cs typeface="Courier New" panose="02070309020205020404" pitchFamily="49" charset="0"/>
              </a:rPr>
              <a:t>value</a:t>
            </a:r>
            <a:r>
              <a:rPr lang="en-US" altLang="uk-UA" dirty="0">
                <a:latin typeface="Consolas" panose="020B0609020204030204" pitchFamily="49" charset="0"/>
                <a:cs typeface="Courier New" panose="02070309020205020404" pitchFamily="49" charset="0"/>
              </a:rPr>
              <a:t>;</a:t>
            </a:r>
          </a:p>
          <a:p>
            <a:pPr>
              <a:lnSpc>
                <a:spcPct val="110000"/>
              </a:lnSpc>
            </a:pPr>
            <a:r>
              <a:rPr lang="en-US" altLang="uk-UA" dirty="0">
                <a:latin typeface="Consolas" panose="020B0609020204030204" pitchFamily="49" charset="0"/>
                <a:cs typeface="Courier New" panose="02070309020205020404" pitchFamily="49" charset="0"/>
              </a:rPr>
              <a:t>  }</a:t>
            </a:r>
          </a:p>
          <a:p>
            <a:pPr>
              <a:lnSpc>
                <a:spcPct val="110000"/>
              </a:lnSpc>
            </a:pPr>
            <a:r>
              <a:rPr lang="en-US" altLang="uk-UA" dirty="0">
                <a:latin typeface="Consolas" panose="020B0609020204030204" pitchFamily="49" charset="0"/>
                <a:cs typeface="Courier New" panose="02070309020205020404" pitchFamily="49" charset="0"/>
              </a:rPr>
              <a:t>}</a:t>
            </a:r>
          </a:p>
          <a:p>
            <a:pPr>
              <a:lnSpc>
                <a:spcPct val="110000"/>
              </a:lnSpc>
            </a:pPr>
            <a:r>
              <a:rPr lang="en-US" altLang="uk-UA" dirty="0">
                <a:solidFill>
                  <a:srgbClr val="0070C0"/>
                </a:solidFill>
                <a:latin typeface="Consolas" panose="020B0609020204030204" pitchFamily="49" charset="0"/>
                <a:cs typeface="Courier New" panose="02070309020205020404" pitchFamily="49" charset="0"/>
              </a:rPr>
              <a:t>let</a:t>
            </a:r>
            <a:r>
              <a:rPr lang="en-US" altLang="uk-UA" dirty="0">
                <a:latin typeface="Consolas" panose="020B0609020204030204" pitchFamily="49" charset="0"/>
                <a:cs typeface="Courier New" panose="02070309020205020404" pitchFamily="49" charset="0"/>
              </a:rPr>
              <a:t> </a:t>
            </a:r>
            <a:r>
              <a:rPr lang="en-US" altLang="uk-UA" dirty="0">
                <a:solidFill>
                  <a:schemeClr val="accent4">
                    <a:lumMod val="50000"/>
                  </a:schemeClr>
                </a:solidFill>
                <a:latin typeface="Consolas" panose="020B0609020204030204" pitchFamily="49" charset="0"/>
                <a:cs typeface="Courier New" panose="02070309020205020404" pitchFamily="49" charset="0"/>
              </a:rPr>
              <a:t>user</a:t>
            </a:r>
            <a:r>
              <a:rPr lang="en-US" altLang="uk-UA" dirty="0">
                <a:latin typeface="Consolas" panose="020B0609020204030204" pitchFamily="49" charset="0"/>
                <a:cs typeface="Courier New" panose="02070309020205020404" pitchFamily="49" charset="0"/>
              </a:rPr>
              <a:t> = </a:t>
            </a:r>
            <a:r>
              <a:rPr lang="en-US" altLang="uk-UA" dirty="0">
                <a:solidFill>
                  <a:srgbClr val="0070C0"/>
                </a:solidFill>
                <a:latin typeface="Consolas" panose="020B0609020204030204" pitchFamily="49" charset="0"/>
                <a:cs typeface="Courier New" panose="02070309020205020404" pitchFamily="49" charset="0"/>
              </a:rPr>
              <a:t>new</a:t>
            </a:r>
            <a:r>
              <a:rPr lang="en-US" altLang="uk-UA" dirty="0">
                <a:latin typeface="Consolas" panose="020B0609020204030204" pitchFamily="49" charset="0"/>
                <a:cs typeface="Courier New" panose="02070309020205020404" pitchFamily="49" charset="0"/>
              </a:rPr>
              <a:t> </a:t>
            </a:r>
            <a:r>
              <a:rPr lang="en-US" altLang="uk-UA" dirty="0">
                <a:solidFill>
                  <a:schemeClr val="accent4">
                    <a:lumMod val="50000"/>
                  </a:schemeClr>
                </a:solidFill>
                <a:latin typeface="Consolas" panose="020B0609020204030204" pitchFamily="49" charset="0"/>
                <a:cs typeface="Courier New" panose="02070309020205020404" pitchFamily="49" charset="0"/>
              </a:rPr>
              <a:t>User</a:t>
            </a:r>
            <a:r>
              <a:rPr lang="en-US" altLang="uk-UA" dirty="0">
                <a:latin typeface="Consolas" panose="020B0609020204030204" pitchFamily="49" charset="0"/>
                <a:cs typeface="Courier New" panose="02070309020205020404" pitchFamily="49" charset="0"/>
              </a:rPr>
              <a:t>("</a:t>
            </a:r>
            <a:r>
              <a:rPr lang="en-US" dirty="0"/>
              <a:t>Garry</a:t>
            </a:r>
            <a:r>
              <a:rPr lang="ru-RU" altLang="uk-UA" dirty="0">
                <a:latin typeface="Consolas" panose="020B0609020204030204" pitchFamily="49" charset="0"/>
                <a:cs typeface="Courier New" panose="02070309020205020404" pitchFamily="49" charset="0"/>
              </a:rPr>
              <a:t>");</a:t>
            </a:r>
          </a:p>
          <a:p>
            <a:pPr>
              <a:lnSpc>
                <a:spcPct val="110000"/>
              </a:lnSpc>
            </a:pPr>
            <a:r>
              <a:rPr lang="en-US" altLang="uk-UA" dirty="0">
                <a:solidFill>
                  <a:srgbClr val="0070C0"/>
                </a:solidFill>
                <a:latin typeface="Consolas" panose="020B0609020204030204" pitchFamily="49" charset="0"/>
                <a:cs typeface="Courier New" panose="02070309020205020404" pitchFamily="49" charset="0"/>
              </a:rPr>
              <a:t>alert</a:t>
            </a:r>
            <a:r>
              <a:rPr lang="en-US" altLang="uk-UA" dirty="0">
                <a:latin typeface="Consolas" panose="020B0609020204030204" pitchFamily="49" charset="0"/>
                <a:cs typeface="Courier New" panose="02070309020205020404" pitchFamily="49" charset="0"/>
              </a:rPr>
              <a:t>(</a:t>
            </a:r>
            <a:r>
              <a:rPr lang="en-US" altLang="uk-UA" dirty="0">
                <a:solidFill>
                  <a:schemeClr val="accent4">
                    <a:lumMod val="50000"/>
                  </a:schemeClr>
                </a:solidFill>
                <a:latin typeface="Consolas" panose="020B0609020204030204" pitchFamily="49" charset="0"/>
                <a:cs typeface="Courier New" panose="02070309020205020404" pitchFamily="49" charset="0"/>
              </a:rPr>
              <a:t>user</a:t>
            </a:r>
            <a:r>
              <a:rPr lang="en-US" altLang="uk-UA" dirty="0">
                <a:latin typeface="Consolas" panose="020B0609020204030204" pitchFamily="49" charset="0"/>
                <a:cs typeface="Courier New" panose="02070309020205020404" pitchFamily="49" charset="0"/>
              </a:rPr>
              <a:t>.</a:t>
            </a:r>
            <a:r>
              <a:rPr lang="en-US" altLang="uk-UA" dirty="0">
                <a:solidFill>
                  <a:schemeClr val="accent4">
                    <a:lumMod val="50000"/>
                  </a:schemeClr>
                </a:solidFill>
                <a:latin typeface="Consolas" panose="020B0609020204030204" pitchFamily="49" charset="0"/>
                <a:cs typeface="Courier New" panose="02070309020205020404" pitchFamily="49" charset="0"/>
              </a:rPr>
              <a:t>name</a:t>
            </a:r>
            <a:r>
              <a:rPr lang="en-US" altLang="uk-UA" dirty="0">
                <a:latin typeface="Consolas" panose="020B0609020204030204" pitchFamily="49" charset="0"/>
                <a:cs typeface="Courier New" panose="02070309020205020404" pitchFamily="49" charset="0"/>
              </a:rPr>
              <a:t>); // </a:t>
            </a:r>
            <a:r>
              <a:rPr lang="en-US" dirty="0"/>
              <a:t>Garry </a:t>
            </a:r>
            <a:r>
              <a:rPr lang="en-US" altLang="uk-UA" dirty="0">
                <a:latin typeface="Consolas" panose="020B0609020204030204" pitchFamily="49" charset="0"/>
                <a:cs typeface="Courier New" panose="02070309020205020404" pitchFamily="49" charset="0"/>
              </a:rPr>
              <a:t>call getter</a:t>
            </a:r>
          </a:p>
          <a:p>
            <a:pPr>
              <a:lnSpc>
                <a:spcPct val="110000"/>
              </a:lnSpc>
            </a:pPr>
            <a:r>
              <a:rPr lang="en-US" altLang="uk-UA" dirty="0">
                <a:latin typeface="Consolas" panose="020B0609020204030204" pitchFamily="49" charset="0"/>
                <a:cs typeface="Courier New" panose="02070309020205020404" pitchFamily="49" charset="0"/>
              </a:rPr>
              <a:t>let </a:t>
            </a:r>
            <a:r>
              <a:rPr lang="ru-RU" altLang="uk-UA" dirty="0" err="1">
                <a:latin typeface="Consolas" panose="020B0609020204030204" pitchFamily="49" charset="0"/>
                <a:cs typeface="Courier New" panose="02070309020205020404" pitchFamily="49" charset="0"/>
              </a:rPr>
              <a:t>user</a:t>
            </a:r>
            <a:r>
              <a:rPr lang="en-US" altLang="uk-UA" dirty="0">
                <a:latin typeface="Consolas" panose="020B0609020204030204" pitchFamily="49" charset="0"/>
                <a:cs typeface="Courier New" panose="02070309020205020404" pitchFamily="49" charset="0"/>
              </a:rPr>
              <a:t>2</a:t>
            </a:r>
            <a:r>
              <a:rPr lang="ru-RU" altLang="uk-UA" dirty="0">
                <a:latin typeface="Consolas" panose="020B0609020204030204" pitchFamily="49" charset="0"/>
                <a:cs typeface="Courier New" panose="02070309020205020404" pitchFamily="49" charset="0"/>
              </a:rPr>
              <a:t> = </a:t>
            </a:r>
            <a:r>
              <a:rPr lang="ru-RU" altLang="uk-UA" dirty="0" err="1">
                <a:solidFill>
                  <a:srgbClr val="0070C0"/>
                </a:solidFill>
                <a:latin typeface="Consolas" panose="020B0609020204030204" pitchFamily="49" charset="0"/>
                <a:cs typeface="Courier New" panose="02070309020205020404" pitchFamily="49" charset="0"/>
              </a:rPr>
              <a:t>new</a:t>
            </a:r>
            <a:r>
              <a:rPr lang="ru-RU" altLang="uk-UA" dirty="0">
                <a:solidFill>
                  <a:srgbClr val="0070C0"/>
                </a:solidFill>
                <a:latin typeface="Consolas" panose="020B0609020204030204" pitchFamily="49" charset="0"/>
                <a:cs typeface="Courier New" panose="02070309020205020404" pitchFamily="49" charset="0"/>
              </a:rPr>
              <a:t> </a:t>
            </a:r>
            <a:r>
              <a:rPr lang="ru-RU" altLang="uk-UA" dirty="0" err="1">
                <a:solidFill>
                  <a:schemeClr val="accent4">
                    <a:lumMod val="50000"/>
                  </a:schemeClr>
                </a:solidFill>
                <a:latin typeface="Consolas" panose="020B0609020204030204" pitchFamily="49" charset="0"/>
                <a:cs typeface="Courier New" panose="02070309020205020404" pitchFamily="49" charset="0"/>
              </a:rPr>
              <a:t>User</a:t>
            </a:r>
            <a:r>
              <a:rPr lang="ru-RU" altLang="uk-UA" dirty="0">
                <a:latin typeface="Consolas" panose="020B0609020204030204" pitchFamily="49" charset="0"/>
                <a:cs typeface="Courier New" panose="02070309020205020404" pitchFamily="49" charset="0"/>
              </a:rPr>
              <a:t>("</a:t>
            </a:r>
            <a:r>
              <a:rPr lang="en-US" altLang="uk-UA" dirty="0">
                <a:latin typeface="Consolas" panose="020B0609020204030204" pitchFamily="49" charset="0"/>
                <a:cs typeface="Courier New" panose="02070309020205020404" pitchFamily="49" charset="0"/>
              </a:rPr>
              <a:t>Bob</a:t>
            </a:r>
            <a:r>
              <a:rPr lang="ru-RU" altLang="uk-UA" dirty="0">
                <a:latin typeface="Consolas" panose="020B0609020204030204" pitchFamily="49" charset="0"/>
                <a:cs typeface="Courier New" panose="02070309020205020404" pitchFamily="49" charset="0"/>
              </a:rPr>
              <a:t>"); //</a:t>
            </a:r>
            <a:r>
              <a:rPr lang="en-US" altLang="uk-UA" dirty="0">
                <a:latin typeface="Consolas" panose="020B0609020204030204" pitchFamily="49" charset="0"/>
                <a:cs typeface="Courier New" panose="02070309020205020404" pitchFamily="49" charset="0"/>
              </a:rPr>
              <a:t> Name is too short</a:t>
            </a:r>
          </a:p>
          <a:p>
            <a:pPr>
              <a:lnSpc>
                <a:spcPct val="110000"/>
              </a:lnSpc>
            </a:pPr>
            <a:r>
              <a:rPr lang="en-US" altLang="uk-UA" dirty="0">
                <a:latin typeface="Consolas" panose="020B0609020204030204" pitchFamily="49" charset="0"/>
                <a:cs typeface="Courier New" panose="02070309020205020404" pitchFamily="49" charset="0"/>
              </a:rPr>
              <a:t>user2.name = "David"; // call setter</a:t>
            </a:r>
            <a:endParaRPr lang="ru-RU" altLang="uk-UA" dirty="0">
              <a:latin typeface="Consolas" panose="020B0609020204030204" pitchFamily="49" charset="0"/>
              <a:cs typeface="Courier New" panose="02070309020205020404" pitchFamily="49" charset="0"/>
            </a:endParaRPr>
          </a:p>
        </p:txBody>
      </p:sp>
    </p:spTree>
    <p:extLst>
      <p:ext uri="{BB962C8B-B14F-4D97-AF65-F5344CB8AC3E}">
        <p14:creationId xmlns:p14="http://schemas.microsoft.com/office/powerpoint/2010/main" val="3660963010"/>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7" name="Content Placeholder 2">
            <a:extLst>
              <a:ext uri="{FF2B5EF4-FFF2-40B4-BE49-F238E27FC236}">
                <a16:creationId xmlns:a16="http://schemas.microsoft.com/office/drawing/2014/main" id="{2A46A0C8-8743-44F3-ADA4-31065EC466D4}"/>
              </a:ext>
            </a:extLst>
          </p:cNvPr>
          <p:cNvSpPr>
            <a:spLocks noGrp="1"/>
          </p:cNvSpPr>
          <p:nvPr>
            <p:ph type="body" sz="quarter" idx="10"/>
          </p:nvPr>
        </p:nvSpPr>
        <p:spPr>
          <a:xfrm>
            <a:off x="362858" y="1031465"/>
            <a:ext cx="11494709" cy="5358697"/>
          </a:xfrm>
        </p:spPr>
        <p:txBody>
          <a:bodyPr rtlCol="0">
            <a:normAutofit/>
          </a:bodyPr>
          <a:lstStyle/>
          <a:p>
            <a:pPr marL="0" lvl="1" algn="just" defTabSz="360000"/>
            <a:r>
              <a:rPr lang="en-US" sz="2000" dirty="0"/>
              <a:t>Some classes may inherit from others. Inheritance reduces code in descendant classes.</a:t>
            </a:r>
          </a:p>
          <a:p>
            <a:pPr marL="0" lvl="1" algn="just" defTabSz="360000"/>
            <a:r>
              <a:rPr lang="en-US" sz="2000" dirty="0"/>
              <a:t>To inherit one class from another, the </a:t>
            </a:r>
            <a:r>
              <a:rPr lang="en-US" sz="2000" b="1" dirty="0">
                <a:solidFill>
                  <a:srgbClr val="7030A0"/>
                </a:solidFill>
              </a:rPr>
              <a:t>extends</a:t>
            </a:r>
            <a:r>
              <a:rPr lang="en-US" sz="2000" dirty="0"/>
              <a:t> operator is used in the class definition, followed by the name of the base class.</a:t>
            </a:r>
            <a:endParaRPr lang="ru-RU" sz="2000" dirty="0">
              <a:solidFill>
                <a:srgbClr val="00B050"/>
              </a:solidFill>
              <a:latin typeface="Consolas" pitchFamily="49" charset="0"/>
              <a:cs typeface="Consolas" pitchFamily="49" charset="0"/>
            </a:endParaRPr>
          </a:p>
        </p:txBody>
      </p:sp>
      <p:sp>
        <p:nvSpPr>
          <p:cNvPr id="18435" name="Title 1">
            <a:extLst>
              <a:ext uri="{FF2B5EF4-FFF2-40B4-BE49-F238E27FC236}">
                <a16:creationId xmlns:a16="http://schemas.microsoft.com/office/drawing/2014/main" id="{E651A6C7-F2C8-4961-8B1A-25705A6B229F}"/>
              </a:ext>
            </a:extLst>
          </p:cNvPr>
          <p:cNvSpPr>
            <a:spLocks noGrp="1"/>
          </p:cNvSpPr>
          <p:nvPr>
            <p:ph type="title"/>
          </p:nvPr>
        </p:nvSpPr>
        <p:spPr>
          <a:xfrm>
            <a:off x="362859" y="226815"/>
            <a:ext cx="11565619" cy="525970"/>
          </a:xfrm>
        </p:spPr>
        <p:txBody>
          <a:bodyPr/>
          <a:lstStyle/>
          <a:p>
            <a:r>
              <a:rPr lang="en-US" sz="3600" dirty="0">
                <a:latin typeface="Proxima Nova Black" charset="0"/>
              </a:rPr>
              <a:t>Classes. </a:t>
            </a:r>
            <a:r>
              <a:rPr lang="en-US" sz="3600" b="1" dirty="0">
                <a:latin typeface="Proxima Nova Black" charset="0"/>
              </a:rPr>
              <a:t>Inheritance</a:t>
            </a:r>
            <a:br>
              <a:rPr lang="en-US" sz="3600" b="1" dirty="0"/>
            </a:br>
            <a:endParaRPr lang="en-US" sz="3600" dirty="0">
              <a:latin typeface="Proxima Nova Black" charset="0"/>
            </a:endParaRPr>
          </a:p>
        </p:txBody>
      </p:sp>
      <p:sp>
        <p:nvSpPr>
          <p:cNvPr id="2" name="Rectangle 1"/>
          <p:cNvSpPr>
            <a:spLocks noChangeArrowheads="1"/>
          </p:cNvSpPr>
          <p:nvPr/>
        </p:nvSpPr>
        <p:spPr bwMode="auto">
          <a:xfrm>
            <a:off x="308345" y="2569356"/>
            <a:ext cx="5316278" cy="230832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r>
              <a:rPr lang="en-US" dirty="0">
                <a:solidFill>
                  <a:srgbClr val="0070C0"/>
                </a:solidFill>
                <a:latin typeface="Consolas" pitchFamily="49" charset="0"/>
                <a:cs typeface="Consolas" pitchFamily="49" charset="0"/>
              </a:rPr>
              <a:t>class</a:t>
            </a:r>
            <a:r>
              <a:rPr lang="en-US" dirty="0">
                <a:latin typeface="Consolas" pitchFamily="49" charset="0"/>
                <a:cs typeface="Consolas" pitchFamily="49" charset="0"/>
              </a:rPr>
              <a:t> </a:t>
            </a:r>
            <a:r>
              <a:rPr lang="en-US" dirty="0">
                <a:solidFill>
                  <a:schemeClr val="accent4">
                    <a:lumMod val="50000"/>
                  </a:schemeClr>
                </a:solidFill>
                <a:latin typeface="Consolas" pitchFamily="49" charset="0"/>
                <a:cs typeface="Consolas" pitchFamily="49" charset="0"/>
              </a:rPr>
              <a:t>Animal</a:t>
            </a:r>
            <a:r>
              <a:rPr lang="en-US" dirty="0">
                <a:latin typeface="Consolas" pitchFamily="49" charset="0"/>
                <a:cs typeface="Consolas" pitchFamily="49" charset="0"/>
              </a:rPr>
              <a:t> {</a:t>
            </a:r>
          </a:p>
          <a:p>
            <a:r>
              <a:rPr lang="en-US" dirty="0">
                <a:latin typeface="Consolas" pitchFamily="49" charset="0"/>
                <a:cs typeface="Consolas" pitchFamily="49" charset="0"/>
              </a:rPr>
              <a:t>   constructor(kind) {            </a:t>
            </a:r>
          </a:p>
          <a:p>
            <a:r>
              <a:rPr lang="en-US" dirty="0">
                <a:latin typeface="Consolas" pitchFamily="49" charset="0"/>
                <a:cs typeface="Consolas" pitchFamily="49" charset="0"/>
              </a:rPr>
              <a:t>       </a:t>
            </a:r>
            <a:r>
              <a:rPr lang="en-US" dirty="0" err="1">
                <a:solidFill>
                  <a:srgbClr val="0070C0"/>
                </a:solidFill>
                <a:latin typeface="Consolas" pitchFamily="49" charset="0"/>
                <a:cs typeface="Consolas" pitchFamily="49" charset="0"/>
              </a:rPr>
              <a:t>this</a:t>
            </a:r>
            <a:r>
              <a:rPr lang="en-US" dirty="0" err="1">
                <a:latin typeface="Consolas" pitchFamily="49" charset="0"/>
                <a:cs typeface="Consolas" pitchFamily="49" charset="0"/>
              </a:rPr>
              <a:t>.kind</a:t>
            </a:r>
            <a:r>
              <a:rPr lang="en-US" dirty="0">
                <a:latin typeface="Consolas" pitchFamily="49" charset="0"/>
                <a:cs typeface="Consolas" pitchFamily="49" charset="0"/>
              </a:rPr>
              <a:t> = </a:t>
            </a:r>
            <a:r>
              <a:rPr lang="en-US" dirty="0">
                <a:solidFill>
                  <a:schemeClr val="accent4">
                    <a:lumMod val="50000"/>
                  </a:schemeClr>
                </a:solidFill>
                <a:latin typeface="Consolas" pitchFamily="49" charset="0"/>
                <a:cs typeface="Consolas" pitchFamily="49" charset="0"/>
              </a:rPr>
              <a:t>kind</a:t>
            </a:r>
            <a:r>
              <a:rPr lang="en-US" dirty="0">
                <a:latin typeface="Consolas" pitchFamily="49" charset="0"/>
                <a:cs typeface="Consolas" pitchFamily="49" charset="0"/>
              </a:rPr>
              <a:t>;</a:t>
            </a:r>
          </a:p>
          <a:p>
            <a:r>
              <a:rPr lang="en-US" dirty="0">
                <a:latin typeface="Consolas" pitchFamily="49" charset="0"/>
                <a:cs typeface="Consolas" pitchFamily="49" charset="0"/>
              </a:rPr>
              <a:t>   }</a:t>
            </a:r>
          </a:p>
          <a:p>
            <a:r>
              <a:rPr lang="en-US" dirty="0">
                <a:latin typeface="Consolas" pitchFamily="49" charset="0"/>
                <a:cs typeface="Consolas" pitchFamily="49" charset="0"/>
              </a:rPr>
              <a:t>   </a:t>
            </a:r>
            <a:r>
              <a:rPr lang="en-US" dirty="0">
                <a:solidFill>
                  <a:schemeClr val="accent4">
                    <a:lumMod val="50000"/>
                  </a:schemeClr>
                </a:solidFill>
                <a:latin typeface="Consolas" pitchFamily="49" charset="0"/>
                <a:cs typeface="Consolas" pitchFamily="49" charset="0"/>
              </a:rPr>
              <a:t>run</a:t>
            </a:r>
            <a:r>
              <a:rPr lang="en-US" dirty="0">
                <a:latin typeface="Consolas" pitchFamily="49" charset="0"/>
                <a:cs typeface="Consolas" pitchFamily="49" charset="0"/>
              </a:rPr>
              <a:t>() {            </a:t>
            </a:r>
          </a:p>
          <a:p>
            <a:r>
              <a:rPr lang="en-US" dirty="0">
                <a:latin typeface="Consolas" pitchFamily="49" charset="0"/>
                <a:cs typeface="Consolas" pitchFamily="49" charset="0"/>
              </a:rPr>
              <a:t>       </a:t>
            </a:r>
            <a:r>
              <a:rPr lang="en-US" dirty="0">
                <a:solidFill>
                  <a:srgbClr val="0070C0"/>
                </a:solidFill>
                <a:latin typeface="Consolas" pitchFamily="49" charset="0"/>
                <a:cs typeface="Consolas" pitchFamily="49" charset="0"/>
              </a:rPr>
              <a:t>alert</a:t>
            </a:r>
            <a:r>
              <a:rPr lang="en-US" dirty="0">
                <a:latin typeface="Consolas" pitchFamily="49" charset="0"/>
                <a:cs typeface="Consolas" pitchFamily="49" charset="0"/>
              </a:rPr>
              <a:t>(</a:t>
            </a:r>
            <a:r>
              <a:rPr lang="en-US" dirty="0" err="1">
                <a:solidFill>
                  <a:srgbClr val="0070C0"/>
                </a:solidFill>
                <a:latin typeface="Consolas" pitchFamily="49" charset="0"/>
                <a:cs typeface="Consolas" pitchFamily="49" charset="0"/>
              </a:rPr>
              <a:t>this</a:t>
            </a:r>
            <a:r>
              <a:rPr lang="en-US" dirty="0" err="1">
                <a:latin typeface="Consolas" pitchFamily="49" charset="0"/>
                <a:cs typeface="Consolas" pitchFamily="49" charset="0"/>
              </a:rPr>
              <a:t>.</a:t>
            </a:r>
            <a:r>
              <a:rPr lang="en-US" dirty="0" err="1">
                <a:solidFill>
                  <a:schemeClr val="accent4">
                    <a:lumMod val="50000"/>
                  </a:schemeClr>
                </a:solidFill>
                <a:latin typeface="Consolas" pitchFamily="49" charset="0"/>
                <a:cs typeface="Consolas" pitchFamily="49" charset="0"/>
              </a:rPr>
              <a:t>kind</a:t>
            </a:r>
            <a:r>
              <a:rPr lang="en-US" dirty="0">
                <a:latin typeface="Consolas" pitchFamily="49" charset="0"/>
                <a:cs typeface="Consolas" pitchFamily="49" charset="0"/>
              </a:rPr>
              <a:t> + " runs!");</a:t>
            </a:r>
          </a:p>
          <a:p>
            <a:r>
              <a:rPr lang="en-US" dirty="0">
                <a:latin typeface="Consolas" pitchFamily="49" charset="0"/>
                <a:cs typeface="Consolas" pitchFamily="49" charset="0"/>
              </a:rPr>
              <a:t>   }</a:t>
            </a:r>
          </a:p>
          <a:p>
            <a:r>
              <a:rPr lang="ru-RU" dirty="0">
                <a:latin typeface="Consolas" pitchFamily="49" charset="0"/>
                <a:cs typeface="Consolas" pitchFamily="49" charset="0"/>
              </a:rPr>
              <a:t>}</a:t>
            </a:r>
          </a:p>
        </p:txBody>
      </p:sp>
      <p:sp>
        <p:nvSpPr>
          <p:cNvPr id="3" name="Rectangle 2"/>
          <p:cNvSpPr>
            <a:spLocks noChangeArrowheads="1"/>
          </p:cNvSpPr>
          <p:nvPr/>
        </p:nvSpPr>
        <p:spPr bwMode="auto">
          <a:xfrm>
            <a:off x="4890953" y="2015357"/>
            <a:ext cx="10171815" cy="341632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r>
              <a:rPr lang="ru-RU" dirty="0">
                <a:solidFill>
                  <a:schemeClr val="bg1">
                    <a:lumMod val="50000"/>
                  </a:schemeClr>
                </a:solidFill>
                <a:latin typeface="Consolas" pitchFamily="49" charset="0"/>
                <a:cs typeface="Consolas" pitchFamily="49" charset="0"/>
              </a:rPr>
              <a:t> </a:t>
            </a:r>
            <a:r>
              <a:rPr lang="en-US" dirty="0">
                <a:solidFill>
                  <a:schemeClr val="bg1">
                    <a:lumMod val="50000"/>
                  </a:schemeClr>
                </a:solidFill>
                <a:latin typeface="Consolas" pitchFamily="49" charset="0"/>
                <a:cs typeface="Consolas" pitchFamily="49" charset="0"/>
              </a:rPr>
              <a:t>	</a:t>
            </a:r>
            <a:r>
              <a:rPr lang="ru-RU" dirty="0">
                <a:solidFill>
                  <a:schemeClr val="bg1">
                    <a:lumMod val="50000"/>
                  </a:schemeClr>
                </a:solidFill>
                <a:latin typeface="Consolas" pitchFamily="49" charset="0"/>
                <a:cs typeface="Consolas" pitchFamily="49" charset="0"/>
              </a:rPr>
              <a:t>// </a:t>
            </a:r>
            <a:r>
              <a:rPr lang="en-US" dirty="0">
                <a:solidFill>
                  <a:schemeClr val="bg1">
                    <a:lumMod val="50000"/>
                  </a:schemeClr>
                </a:solidFill>
                <a:latin typeface="Consolas" pitchFamily="49" charset="0"/>
                <a:cs typeface="Consolas" pitchFamily="49" charset="0"/>
              </a:rPr>
              <a:t>Inherit from Animal specifying "extends Animal" </a:t>
            </a:r>
          </a:p>
          <a:p>
            <a:r>
              <a:rPr lang="en-US" dirty="0">
                <a:latin typeface="Consolas" pitchFamily="49" charset="0"/>
                <a:cs typeface="Consolas" pitchFamily="49" charset="0"/>
              </a:rPr>
              <a:t>       </a:t>
            </a:r>
            <a:r>
              <a:rPr lang="en-US" dirty="0">
                <a:solidFill>
                  <a:srgbClr val="0070C0"/>
                </a:solidFill>
                <a:latin typeface="Consolas" pitchFamily="49" charset="0"/>
                <a:cs typeface="Consolas" pitchFamily="49" charset="0"/>
              </a:rPr>
              <a:t>class</a:t>
            </a:r>
            <a:r>
              <a:rPr lang="en-US" dirty="0">
                <a:latin typeface="Consolas" pitchFamily="49" charset="0"/>
                <a:cs typeface="Consolas" pitchFamily="49" charset="0"/>
              </a:rPr>
              <a:t> </a:t>
            </a:r>
            <a:r>
              <a:rPr lang="en-US" dirty="0">
                <a:solidFill>
                  <a:schemeClr val="accent4">
                    <a:lumMod val="50000"/>
                  </a:schemeClr>
                </a:solidFill>
                <a:latin typeface="Consolas" pitchFamily="49" charset="0"/>
                <a:cs typeface="Consolas" pitchFamily="49" charset="0"/>
              </a:rPr>
              <a:t>Leopard</a:t>
            </a:r>
            <a:r>
              <a:rPr lang="en-US" dirty="0">
                <a:latin typeface="Consolas" pitchFamily="49" charset="0"/>
                <a:cs typeface="Consolas" pitchFamily="49" charset="0"/>
              </a:rPr>
              <a:t> </a:t>
            </a:r>
            <a:r>
              <a:rPr lang="en-US" b="1" dirty="0">
                <a:solidFill>
                  <a:srgbClr val="7030A0"/>
                </a:solidFill>
                <a:latin typeface="Consolas" pitchFamily="49" charset="0"/>
                <a:cs typeface="Consolas" pitchFamily="49" charset="0"/>
              </a:rPr>
              <a:t>extends</a:t>
            </a:r>
            <a:r>
              <a:rPr lang="en-US" dirty="0">
                <a:latin typeface="Consolas" pitchFamily="49" charset="0"/>
                <a:cs typeface="Consolas" pitchFamily="49" charset="0"/>
              </a:rPr>
              <a:t> </a:t>
            </a:r>
            <a:r>
              <a:rPr lang="en-US" dirty="0">
                <a:solidFill>
                  <a:schemeClr val="accent4">
                    <a:lumMod val="50000"/>
                  </a:schemeClr>
                </a:solidFill>
                <a:latin typeface="Consolas" pitchFamily="49" charset="0"/>
                <a:cs typeface="Consolas" pitchFamily="49" charset="0"/>
              </a:rPr>
              <a:t>Animal</a:t>
            </a:r>
            <a:r>
              <a:rPr lang="en-US" dirty="0">
                <a:latin typeface="Consolas" pitchFamily="49" charset="0"/>
                <a:cs typeface="Consolas" pitchFamily="49" charset="0"/>
              </a:rPr>
              <a:t> {</a:t>
            </a:r>
          </a:p>
          <a:p>
            <a:r>
              <a:rPr lang="en-US" dirty="0">
                <a:latin typeface="Consolas" pitchFamily="49" charset="0"/>
                <a:cs typeface="Consolas" pitchFamily="49" charset="0"/>
              </a:rPr>
              <a:t>          </a:t>
            </a:r>
            <a:r>
              <a:rPr lang="en-US" dirty="0">
                <a:solidFill>
                  <a:schemeClr val="accent4">
                    <a:lumMod val="50000"/>
                  </a:schemeClr>
                </a:solidFill>
                <a:latin typeface="Consolas" pitchFamily="49" charset="0"/>
                <a:cs typeface="Consolas" pitchFamily="49" charset="0"/>
              </a:rPr>
              <a:t>jump</a:t>
            </a:r>
            <a:r>
              <a:rPr lang="en-US" dirty="0">
                <a:latin typeface="Consolas" pitchFamily="49" charset="0"/>
                <a:cs typeface="Consolas" pitchFamily="49" charset="0"/>
              </a:rPr>
              <a:t>() {</a:t>
            </a:r>
          </a:p>
          <a:p>
            <a:r>
              <a:rPr lang="en-US" dirty="0">
                <a:latin typeface="Consolas" pitchFamily="49" charset="0"/>
                <a:cs typeface="Consolas" pitchFamily="49" charset="0"/>
              </a:rPr>
              <a:t>            </a:t>
            </a:r>
            <a:r>
              <a:rPr lang="en-US" dirty="0">
                <a:solidFill>
                  <a:srgbClr val="0070C0"/>
                </a:solidFill>
                <a:latin typeface="Consolas" pitchFamily="49" charset="0"/>
                <a:cs typeface="Consolas" pitchFamily="49" charset="0"/>
              </a:rPr>
              <a:t>alert</a:t>
            </a:r>
            <a:r>
              <a:rPr lang="en-US" dirty="0">
                <a:latin typeface="Consolas" pitchFamily="49" charset="0"/>
                <a:cs typeface="Consolas" pitchFamily="49" charset="0"/>
              </a:rPr>
              <a:t>(</a:t>
            </a:r>
            <a:r>
              <a:rPr lang="en-US" dirty="0" err="1">
                <a:solidFill>
                  <a:srgbClr val="0070C0"/>
                </a:solidFill>
                <a:latin typeface="Consolas" pitchFamily="49" charset="0"/>
                <a:cs typeface="Consolas" pitchFamily="49" charset="0"/>
              </a:rPr>
              <a:t>this</a:t>
            </a:r>
            <a:r>
              <a:rPr lang="en-US" dirty="0" err="1">
                <a:latin typeface="Consolas" pitchFamily="49" charset="0"/>
                <a:cs typeface="Consolas" pitchFamily="49" charset="0"/>
              </a:rPr>
              <a:t>.</a:t>
            </a:r>
            <a:r>
              <a:rPr lang="en-US" dirty="0" err="1">
                <a:solidFill>
                  <a:schemeClr val="accent4">
                    <a:lumMod val="50000"/>
                  </a:schemeClr>
                </a:solidFill>
                <a:latin typeface="Consolas" pitchFamily="49" charset="0"/>
                <a:cs typeface="Consolas" pitchFamily="49" charset="0"/>
              </a:rPr>
              <a:t>kind</a:t>
            </a:r>
            <a:r>
              <a:rPr lang="en-US" dirty="0">
                <a:latin typeface="Consolas" pitchFamily="49" charset="0"/>
                <a:cs typeface="Consolas" pitchFamily="49" charset="0"/>
              </a:rPr>
              <a:t> + " jumps!");</a:t>
            </a:r>
          </a:p>
          <a:p>
            <a:r>
              <a:rPr lang="en-US" dirty="0">
                <a:latin typeface="Consolas" pitchFamily="49" charset="0"/>
                <a:cs typeface="Consolas" pitchFamily="49" charset="0"/>
              </a:rPr>
              <a:t>          }</a:t>
            </a:r>
          </a:p>
          <a:p>
            <a:r>
              <a:rPr lang="en-US" dirty="0">
                <a:latin typeface="Consolas" pitchFamily="49" charset="0"/>
                <a:cs typeface="Consolas" pitchFamily="49" charset="0"/>
              </a:rPr>
              <a:t>        }</a:t>
            </a:r>
          </a:p>
          <a:p>
            <a:br>
              <a:rPr lang="en-US" dirty="0">
                <a:latin typeface="Consolas" pitchFamily="49" charset="0"/>
                <a:cs typeface="Consolas" pitchFamily="49" charset="0"/>
              </a:rPr>
            </a:br>
            <a:r>
              <a:rPr lang="en-US" dirty="0">
                <a:latin typeface="Consolas" pitchFamily="49" charset="0"/>
                <a:cs typeface="Consolas" pitchFamily="49" charset="0"/>
              </a:rPr>
              <a:t>        </a:t>
            </a:r>
            <a:r>
              <a:rPr lang="en-US" dirty="0">
                <a:solidFill>
                  <a:srgbClr val="0070C0"/>
                </a:solidFill>
                <a:latin typeface="Consolas" pitchFamily="49" charset="0"/>
                <a:cs typeface="Consolas" pitchFamily="49" charset="0"/>
              </a:rPr>
              <a:t>let</a:t>
            </a:r>
            <a:r>
              <a:rPr lang="en-US" dirty="0">
                <a:latin typeface="Consolas" pitchFamily="49" charset="0"/>
                <a:cs typeface="Consolas" pitchFamily="49" charset="0"/>
              </a:rPr>
              <a:t> </a:t>
            </a:r>
            <a:r>
              <a:rPr lang="en-US" dirty="0">
                <a:solidFill>
                  <a:schemeClr val="accent4">
                    <a:lumMod val="50000"/>
                  </a:schemeClr>
                </a:solidFill>
                <a:latin typeface="Consolas" pitchFamily="49" charset="0"/>
                <a:cs typeface="Consolas" pitchFamily="49" charset="0"/>
              </a:rPr>
              <a:t>leopard</a:t>
            </a:r>
            <a:r>
              <a:rPr lang="en-US" dirty="0">
                <a:latin typeface="Consolas" pitchFamily="49" charset="0"/>
                <a:cs typeface="Consolas" pitchFamily="49" charset="0"/>
              </a:rPr>
              <a:t> = </a:t>
            </a:r>
            <a:r>
              <a:rPr lang="en-US" dirty="0">
                <a:solidFill>
                  <a:srgbClr val="0070C0"/>
                </a:solidFill>
                <a:latin typeface="Consolas" pitchFamily="49" charset="0"/>
                <a:cs typeface="Consolas" pitchFamily="49" charset="0"/>
              </a:rPr>
              <a:t>new</a:t>
            </a:r>
            <a:r>
              <a:rPr lang="en-US" dirty="0">
                <a:latin typeface="Consolas" pitchFamily="49" charset="0"/>
                <a:cs typeface="Consolas" pitchFamily="49" charset="0"/>
              </a:rPr>
              <a:t> </a:t>
            </a:r>
            <a:r>
              <a:rPr lang="en-US" dirty="0">
                <a:solidFill>
                  <a:schemeClr val="accent4">
                    <a:lumMod val="50000"/>
                  </a:schemeClr>
                </a:solidFill>
                <a:latin typeface="Consolas" pitchFamily="49" charset="0"/>
                <a:cs typeface="Consolas" pitchFamily="49" charset="0"/>
              </a:rPr>
              <a:t>Leopard</a:t>
            </a:r>
            <a:r>
              <a:rPr lang="en-US" dirty="0">
                <a:latin typeface="Consolas" pitchFamily="49" charset="0"/>
                <a:cs typeface="Consolas" pitchFamily="49" charset="0"/>
              </a:rPr>
              <a:t>("Spotted leopard");</a:t>
            </a:r>
          </a:p>
          <a:p>
            <a:br>
              <a:rPr lang="en-US" dirty="0">
                <a:latin typeface="Consolas" pitchFamily="49" charset="0"/>
                <a:cs typeface="Consolas" pitchFamily="49" charset="0"/>
              </a:rPr>
            </a:br>
            <a:r>
              <a:rPr lang="en-US" dirty="0">
                <a:latin typeface="Consolas" pitchFamily="49" charset="0"/>
                <a:cs typeface="Consolas" pitchFamily="49" charset="0"/>
              </a:rPr>
              <a:t>       </a:t>
            </a:r>
            <a:r>
              <a:rPr lang="en-US" dirty="0">
                <a:solidFill>
                  <a:schemeClr val="accent4">
                    <a:lumMod val="50000"/>
                  </a:schemeClr>
                </a:solidFill>
                <a:latin typeface="Consolas" pitchFamily="49" charset="0"/>
                <a:cs typeface="Consolas" pitchFamily="49" charset="0"/>
              </a:rPr>
              <a:t> </a:t>
            </a:r>
            <a:r>
              <a:rPr lang="en-US" dirty="0" err="1">
                <a:solidFill>
                  <a:schemeClr val="accent4">
                    <a:lumMod val="50000"/>
                  </a:schemeClr>
                </a:solidFill>
                <a:latin typeface="Consolas" pitchFamily="49" charset="0"/>
                <a:cs typeface="Consolas" pitchFamily="49" charset="0"/>
              </a:rPr>
              <a:t>leopard.jump</a:t>
            </a:r>
            <a:r>
              <a:rPr lang="en-US" dirty="0">
                <a:latin typeface="Consolas" pitchFamily="49" charset="0"/>
                <a:cs typeface="Consolas" pitchFamily="49" charset="0"/>
              </a:rPr>
              <a:t>(); </a:t>
            </a:r>
            <a:r>
              <a:rPr lang="en-US" dirty="0">
                <a:solidFill>
                  <a:schemeClr val="bg1">
                    <a:lumMod val="50000"/>
                  </a:schemeClr>
                </a:solidFill>
                <a:latin typeface="Consolas" pitchFamily="49" charset="0"/>
                <a:cs typeface="Consolas" pitchFamily="49" charset="0"/>
              </a:rPr>
              <a:t>//  Spotted leopard jumps</a:t>
            </a:r>
            <a:r>
              <a:rPr lang="ru-RU" dirty="0">
                <a:solidFill>
                  <a:schemeClr val="bg1">
                    <a:lumMod val="50000"/>
                  </a:schemeClr>
                </a:solidFill>
                <a:latin typeface="Consolas" pitchFamily="49" charset="0"/>
                <a:cs typeface="Consolas" pitchFamily="49" charset="0"/>
              </a:rPr>
              <a:t>!</a:t>
            </a:r>
            <a:endParaRPr lang="en-US" dirty="0">
              <a:solidFill>
                <a:schemeClr val="bg1">
                  <a:lumMod val="50000"/>
                </a:schemeClr>
              </a:solidFill>
              <a:latin typeface="Consolas" pitchFamily="49" charset="0"/>
              <a:cs typeface="Consolas" pitchFamily="49" charset="0"/>
            </a:endParaRPr>
          </a:p>
          <a:p>
            <a:r>
              <a:rPr lang="en-US" dirty="0">
                <a:solidFill>
                  <a:schemeClr val="accent4">
                    <a:lumMod val="50000"/>
                  </a:schemeClr>
                </a:solidFill>
                <a:latin typeface="Consolas" pitchFamily="49" charset="0"/>
                <a:cs typeface="Consolas" pitchFamily="49" charset="0"/>
              </a:rPr>
              <a:t>	 </a:t>
            </a:r>
            <a:r>
              <a:rPr lang="en-US" dirty="0" err="1">
                <a:solidFill>
                  <a:schemeClr val="accent4">
                    <a:lumMod val="50000"/>
                  </a:schemeClr>
                </a:solidFill>
                <a:latin typeface="Consolas" pitchFamily="49" charset="0"/>
                <a:cs typeface="Consolas" pitchFamily="49" charset="0"/>
              </a:rPr>
              <a:t>leopard.run</a:t>
            </a:r>
            <a:r>
              <a:rPr lang="en-US" dirty="0">
                <a:latin typeface="Consolas" pitchFamily="49" charset="0"/>
                <a:cs typeface="Consolas" pitchFamily="49" charset="0"/>
              </a:rPr>
              <a:t>(); </a:t>
            </a:r>
            <a:r>
              <a:rPr lang="en-US" dirty="0">
                <a:solidFill>
                  <a:schemeClr val="bg1">
                    <a:lumMod val="50000"/>
                  </a:schemeClr>
                </a:solidFill>
                <a:latin typeface="Consolas" pitchFamily="49" charset="0"/>
                <a:cs typeface="Consolas" pitchFamily="49" charset="0"/>
              </a:rPr>
              <a:t>//  Spotted leopard runs!</a:t>
            </a:r>
            <a:endParaRPr lang="ru-RU" dirty="0">
              <a:solidFill>
                <a:schemeClr val="bg1">
                  <a:lumMod val="50000"/>
                </a:schemeClr>
              </a:solidFill>
              <a:latin typeface="Consolas" pitchFamily="49" charset="0"/>
              <a:cs typeface="Consolas" pitchFamily="49" charset="0"/>
            </a:endParaRPr>
          </a:p>
          <a:p>
            <a:r>
              <a:rPr lang="ru-RU" dirty="0">
                <a:latin typeface="Consolas" pitchFamily="49" charset="0"/>
                <a:cs typeface="Consolas" pitchFamily="49" charset="0"/>
              </a:rPr>
              <a:t>        </a:t>
            </a:r>
          </a:p>
        </p:txBody>
      </p:sp>
      <p:sp>
        <p:nvSpPr>
          <p:cNvPr id="4" name="Прямоугольник 3"/>
          <p:cNvSpPr/>
          <p:nvPr/>
        </p:nvSpPr>
        <p:spPr>
          <a:xfrm>
            <a:off x="496186" y="5643213"/>
            <a:ext cx="9328298" cy="707886"/>
          </a:xfrm>
          <a:prstGeom prst="rect">
            <a:avLst/>
          </a:prstGeom>
        </p:spPr>
        <p:txBody>
          <a:bodyPr wrap="square">
            <a:spAutoFit/>
          </a:bodyPr>
          <a:lstStyle/>
          <a:p>
            <a:r>
              <a:rPr lang="en-US" sz="2000" dirty="0"/>
              <a:t>The Animal class is also called the </a:t>
            </a:r>
            <a:r>
              <a:rPr lang="en-US" sz="2000" b="1" dirty="0">
                <a:solidFill>
                  <a:srgbClr val="7030A0"/>
                </a:solidFill>
              </a:rPr>
              <a:t>base class, the parent class, the superclass</a:t>
            </a:r>
            <a:r>
              <a:rPr lang="en-US" sz="2000" dirty="0"/>
              <a:t>, and the Leopard class is called the heir class, </a:t>
            </a:r>
            <a:r>
              <a:rPr lang="en-US" sz="2000" b="1" dirty="0">
                <a:solidFill>
                  <a:srgbClr val="7030A0"/>
                </a:solidFill>
              </a:rPr>
              <a:t>subclass</a:t>
            </a:r>
            <a:r>
              <a:rPr lang="en-US" sz="2000" dirty="0"/>
              <a:t>, and </a:t>
            </a:r>
            <a:r>
              <a:rPr lang="en-US" sz="2000" b="1" dirty="0">
                <a:solidFill>
                  <a:srgbClr val="7030A0"/>
                </a:solidFill>
              </a:rPr>
              <a:t>derived class</a:t>
            </a:r>
            <a:r>
              <a:rPr lang="en-US" sz="2000" dirty="0"/>
              <a:t>.</a:t>
            </a:r>
            <a:endParaRPr lang="ru-RU" sz="2000" dirty="0"/>
          </a:p>
        </p:txBody>
      </p:sp>
    </p:spTree>
    <p:extLst>
      <p:ext uri="{BB962C8B-B14F-4D97-AF65-F5344CB8AC3E}">
        <p14:creationId xmlns:p14="http://schemas.microsoft.com/office/powerpoint/2010/main" val="213993405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7" name="Content Placeholder 2">
            <a:extLst>
              <a:ext uri="{FF2B5EF4-FFF2-40B4-BE49-F238E27FC236}">
                <a16:creationId xmlns:a16="http://schemas.microsoft.com/office/drawing/2014/main" id="{2A46A0C8-8743-44F3-ADA4-31065EC466D4}"/>
              </a:ext>
            </a:extLst>
          </p:cNvPr>
          <p:cNvSpPr>
            <a:spLocks noGrp="1"/>
          </p:cNvSpPr>
          <p:nvPr>
            <p:ph type="body" sz="quarter" idx="10"/>
          </p:nvPr>
        </p:nvSpPr>
        <p:spPr>
          <a:xfrm>
            <a:off x="362858" y="967667"/>
            <a:ext cx="11494709" cy="5358697"/>
          </a:xfrm>
        </p:spPr>
        <p:txBody>
          <a:bodyPr rtlCol="0">
            <a:normAutofit/>
          </a:bodyPr>
          <a:lstStyle/>
          <a:p>
            <a:pPr marL="0" lvl="1" algn="just" defTabSz="360000"/>
            <a:r>
              <a:rPr lang="en-US" sz="2000" dirty="0"/>
              <a:t>A derived class, like a base class, can define constructors, properties, methods. However, using the word </a:t>
            </a:r>
            <a:r>
              <a:rPr lang="en-US" sz="2000" b="1" dirty="0">
                <a:solidFill>
                  <a:srgbClr val="7030A0"/>
                </a:solidFill>
              </a:rPr>
              <a:t>super</a:t>
            </a:r>
            <a:r>
              <a:rPr lang="en-US" sz="2000" dirty="0"/>
              <a:t>, a derived class can refer to the functionality defined in the base one. For example, in the Leopard constructor, you can not manually set the kind, weight properties, but using the expression super (kind, weight); call the constructor of the base class and thereby transfer the work of setting these properties to the base class.</a:t>
            </a:r>
            <a:endParaRPr lang="ru-RU" sz="2000" dirty="0">
              <a:solidFill>
                <a:srgbClr val="00B050"/>
              </a:solidFill>
              <a:cs typeface="Consolas" pitchFamily="49" charset="0"/>
            </a:endParaRPr>
          </a:p>
        </p:txBody>
      </p:sp>
      <p:sp>
        <p:nvSpPr>
          <p:cNvPr id="18435" name="Title 1">
            <a:extLst>
              <a:ext uri="{FF2B5EF4-FFF2-40B4-BE49-F238E27FC236}">
                <a16:creationId xmlns:a16="http://schemas.microsoft.com/office/drawing/2014/main" id="{E651A6C7-F2C8-4961-8B1A-25705A6B229F}"/>
              </a:ext>
            </a:extLst>
          </p:cNvPr>
          <p:cNvSpPr>
            <a:spLocks noGrp="1"/>
          </p:cNvSpPr>
          <p:nvPr>
            <p:ph type="title"/>
          </p:nvPr>
        </p:nvSpPr>
        <p:spPr>
          <a:xfrm>
            <a:off x="362859" y="163017"/>
            <a:ext cx="11565619" cy="525970"/>
          </a:xfrm>
        </p:spPr>
        <p:txBody>
          <a:bodyPr/>
          <a:lstStyle/>
          <a:p>
            <a:r>
              <a:rPr lang="en-US" sz="3600" dirty="0">
                <a:latin typeface="Proxima Nova Black" charset="0"/>
              </a:rPr>
              <a:t>Classes. </a:t>
            </a:r>
            <a:r>
              <a:rPr lang="en-US" sz="3600" b="1" dirty="0">
                <a:latin typeface="Proxima Nova Black" charset="0"/>
              </a:rPr>
              <a:t>Keyword super</a:t>
            </a:r>
            <a:br>
              <a:rPr lang="en-US" sz="3600" b="1" dirty="0"/>
            </a:br>
            <a:endParaRPr lang="en-US" sz="3600" dirty="0">
              <a:latin typeface="Proxima Nova Black" charset="0"/>
            </a:endParaRPr>
          </a:p>
        </p:txBody>
      </p:sp>
      <p:sp>
        <p:nvSpPr>
          <p:cNvPr id="2" name="Rectangle 1"/>
          <p:cNvSpPr>
            <a:spLocks noChangeArrowheads="1"/>
          </p:cNvSpPr>
          <p:nvPr/>
        </p:nvSpPr>
        <p:spPr bwMode="auto">
          <a:xfrm>
            <a:off x="308344" y="2898709"/>
            <a:ext cx="5550196" cy="258532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r>
              <a:rPr lang="en-US" dirty="0">
                <a:solidFill>
                  <a:srgbClr val="0070C0"/>
                </a:solidFill>
                <a:latin typeface="Consolas" pitchFamily="49" charset="0"/>
                <a:cs typeface="Consolas" pitchFamily="49" charset="0"/>
              </a:rPr>
              <a:t>class</a:t>
            </a:r>
            <a:r>
              <a:rPr lang="en-US" dirty="0">
                <a:latin typeface="Consolas" pitchFamily="49" charset="0"/>
                <a:cs typeface="Consolas" pitchFamily="49" charset="0"/>
              </a:rPr>
              <a:t> </a:t>
            </a:r>
            <a:r>
              <a:rPr lang="en-US" dirty="0">
                <a:solidFill>
                  <a:schemeClr val="accent4">
                    <a:lumMod val="50000"/>
                  </a:schemeClr>
                </a:solidFill>
                <a:latin typeface="Consolas" pitchFamily="49" charset="0"/>
                <a:cs typeface="Consolas" pitchFamily="49" charset="0"/>
              </a:rPr>
              <a:t>Animal</a:t>
            </a:r>
            <a:r>
              <a:rPr lang="en-US" dirty="0">
                <a:latin typeface="Consolas" pitchFamily="49" charset="0"/>
                <a:cs typeface="Consolas" pitchFamily="49" charset="0"/>
              </a:rPr>
              <a:t> {</a:t>
            </a:r>
          </a:p>
          <a:p>
            <a:r>
              <a:rPr lang="en-US" dirty="0">
                <a:latin typeface="Consolas" pitchFamily="49" charset="0"/>
                <a:cs typeface="Consolas" pitchFamily="49" charset="0"/>
              </a:rPr>
              <a:t>   constructor(kind, weight) {            </a:t>
            </a:r>
          </a:p>
          <a:p>
            <a:r>
              <a:rPr lang="en-US" dirty="0">
                <a:latin typeface="Consolas" pitchFamily="49" charset="0"/>
                <a:cs typeface="Consolas" pitchFamily="49" charset="0"/>
              </a:rPr>
              <a:t>       </a:t>
            </a:r>
            <a:r>
              <a:rPr lang="en-US" dirty="0" err="1">
                <a:solidFill>
                  <a:srgbClr val="0070C0"/>
                </a:solidFill>
                <a:latin typeface="Consolas" pitchFamily="49" charset="0"/>
                <a:cs typeface="Consolas" pitchFamily="49" charset="0"/>
              </a:rPr>
              <a:t>this</a:t>
            </a:r>
            <a:r>
              <a:rPr lang="en-US" dirty="0" err="1">
                <a:latin typeface="Consolas" pitchFamily="49" charset="0"/>
                <a:cs typeface="Consolas" pitchFamily="49" charset="0"/>
              </a:rPr>
              <a:t>.kind</a:t>
            </a:r>
            <a:r>
              <a:rPr lang="en-US" dirty="0">
                <a:latin typeface="Consolas" pitchFamily="49" charset="0"/>
                <a:cs typeface="Consolas" pitchFamily="49" charset="0"/>
              </a:rPr>
              <a:t> = </a:t>
            </a:r>
            <a:r>
              <a:rPr lang="en-US" dirty="0">
                <a:solidFill>
                  <a:schemeClr val="accent4">
                    <a:lumMod val="50000"/>
                  </a:schemeClr>
                </a:solidFill>
                <a:latin typeface="Consolas" pitchFamily="49" charset="0"/>
                <a:cs typeface="Consolas" pitchFamily="49" charset="0"/>
              </a:rPr>
              <a:t>kind</a:t>
            </a:r>
            <a:r>
              <a:rPr lang="en-US" dirty="0">
                <a:latin typeface="Consolas" pitchFamily="49" charset="0"/>
                <a:cs typeface="Consolas" pitchFamily="49" charset="0"/>
              </a:rPr>
              <a:t>;</a:t>
            </a:r>
          </a:p>
          <a:p>
            <a:r>
              <a:rPr lang="en-US" dirty="0">
                <a:latin typeface="Consolas" pitchFamily="49" charset="0"/>
                <a:cs typeface="Consolas" pitchFamily="49" charset="0"/>
              </a:rPr>
              <a:t>	</a:t>
            </a:r>
            <a:r>
              <a:rPr lang="en-US" dirty="0" err="1">
                <a:solidFill>
                  <a:srgbClr val="0070C0"/>
                </a:solidFill>
                <a:latin typeface="Consolas" pitchFamily="49" charset="0"/>
                <a:cs typeface="Consolas" pitchFamily="49" charset="0"/>
              </a:rPr>
              <a:t>this</a:t>
            </a:r>
            <a:r>
              <a:rPr lang="en-US" dirty="0" err="1">
                <a:latin typeface="Consolas" pitchFamily="49" charset="0"/>
                <a:cs typeface="Consolas" pitchFamily="49" charset="0"/>
              </a:rPr>
              <a:t>.weight</a:t>
            </a:r>
            <a:r>
              <a:rPr lang="en-US" dirty="0">
                <a:latin typeface="Consolas" pitchFamily="49" charset="0"/>
                <a:cs typeface="Consolas" pitchFamily="49" charset="0"/>
              </a:rPr>
              <a:t> = </a:t>
            </a:r>
            <a:r>
              <a:rPr lang="en-US" dirty="0">
                <a:solidFill>
                  <a:schemeClr val="accent4">
                    <a:lumMod val="50000"/>
                  </a:schemeClr>
                </a:solidFill>
                <a:latin typeface="Consolas" pitchFamily="49" charset="0"/>
                <a:cs typeface="Consolas" pitchFamily="49" charset="0"/>
              </a:rPr>
              <a:t>weight</a:t>
            </a:r>
            <a:r>
              <a:rPr lang="en-US" dirty="0">
                <a:latin typeface="Consolas" pitchFamily="49" charset="0"/>
                <a:cs typeface="Consolas" pitchFamily="49" charset="0"/>
              </a:rPr>
              <a:t>;</a:t>
            </a:r>
          </a:p>
          <a:p>
            <a:r>
              <a:rPr lang="en-US" dirty="0">
                <a:latin typeface="Consolas" pitchFamily="49" charset="0"/>
                <a:cs typeface="Consolas" pitchFamily="49" charset="0"/>
              </a:rPr>
              <a:t>   }</a:t>
            </a:r>
          </a:p>
          <a:p>
            <a:r>
              <a:rPr lang="en-US" dirty="0">
                <a:latin typeface="Consolas" pitchFamily="49" charset="0"/>
                <a:cs typeface="Consolas" pitchFamily="49" charset="0"/>
              </a:rPr>
              <a:t>   </a:t>
            </a:r>
            <a:r>
              <a:rPr lang="en-US" dirty="0">
                <a:solidFill>
                  <a:schemeClr val="accent4">
                    <a:lumMod val="50000"/>
                  </a:schemeClr>
                </a:solidFill>
                <a:latin typeface="Consolas" pitchFamily="49" charset="0"/>
                <a:cs typeface="Consolas" pitchFamily="49" charset="0"/>
              </a:rPr>
              <a:t>run</a:t>
            </a:r>
            <a:r>
              <a:rPr lang="en-US" dirty="0">
                <a:latin typeface="Consolas" pitchFamily="49" charset="0"/>
                <a:cs typeface="Consolas" pitchFamily="49" charset="0"/>
              </a:rPr>
              <a:t>() {            </a:t>
            </a:r>
          </a:p>
          <a:p>
            <a:r>
              <a:rPr lang="en-US" dirty="0">
                <a:latin typeface="Consolas" pitchFamily="49" charset="0"/>
                <a:cs typeface="Consolas" pitchFamily="49" charset="0"/>
              </a:rPr>
              <a:t>       </a:t>
            </a:r>
            <a:r>
              <a:rPr lang="en-US" dirty="0">
                <a:solidFill>
                  <a:srgbClr val="0070C0"/>
                </a:solidFill>
                <a:latin typeface="Consolas" pitchFamily="49" charset="0"/>
                <a:cs typeface="Consolas" pitchFamily="49" charset="0"/>
              </a:rPr>
              <a:t>alert</a:t>
            </a:r>
            <a:r>
              <a:rPr lang="en-US" dirty="0">
                <a:latin typeface="Consolas" pitchFamily="49" charset="0"/>
                <a:cs typeface="Consolas" pitchFamily="49" charset="0"/>
              </a:rPr>
              <a:t>(</a:t>
            </a:r>
            <a:r>
              <a:rPr lang="en-US" dirty="0" err="1">
                <a:solidFill>
                  <a:srgbClr val="0070C0"/>
                </a:solidFill>
                <a:latin typeface="Consolas" pitchFamily="49" charset="0"/>
                <a:cs typeface="Consolas" pitchFamily="49" charset="0"/>
              </a:rPr>
              <a:t>this</a:t>
            </a:r>
            <a:r>
              <a:rPr lang="en-US" dirty="0" err="1">
                <a:latin typeface="Consolas" pitchFamily="49" charset="0"/>
                <a:cs typeface="Consolas" pitchFamily="49" charset="0"/>
              </a:rPr>
              <a:t>.</a:t>
            </a:r>
            <a:r>
              <a:rPr lang="en-US" dirty="0" err="1">
                <a:solidFill>
                  <a:schemeClr val="accent4">
                    <a:lumMod val="50000"/>
                  </a:schemeClr>
                </a:solidFill>
                <a:latin typeface="Consolas" pitchFamily="49" charset="0"/>
                <a:cs typeface="Consolas" pitchFamily="49" charset="0"/>
              </a:rPr>
              <a:t>kind</a:t>
            </a:r>
            <a:r>
              <a:rPr lang="en-US" dirty="0">
                <a:latin typeface="Consolas" pitchFamily="49" charset="0"/>
                <a:cs typeface="Consolas" pitchFamily="49" charset="0"/>
              </a:rPr>
              <a:t> + " runs!");</a:t>
            </a:r>
          </a:p>
          <a:p>
            <a:r>
              <a:rPr lang="en-US" dirty="0">
                <a:latin typeface="Consolas" pitchFamily="49" charset="0"/>
                <a:cs typeface="Consolas" pitchFamily="49" charset="0"/>
              </a:rPr>
              <a:t>   }</a:t>
            </a:r>
          </a:p>
          <a:p>
            <a:r>
              <a:rPr lang="ru-RU" dirty="0">
                <a:latin typeface="Consolas" pitchFamily="49" charset="0"/>
                <a:cs typeface="Consolas" pitchFamily="49" charset="0"/>
              </a:rPr>
              <a:t>}</a:t>
            </a:r>
          </a:p>
        </p:txBody>
      </p:sp>
      <p:sp>
        <p:nvSpPr>
          <p:cNvPr id="3" name="Rectangle 2"/>
          <p:cNvSpPr>
            <a:spLocks noChangeArrowheads="1"/>
          </p:cNvSpPr>
          <p:nvPr/>
        </p:nvSpPr>
        <p:spPr bwMode="auto">
          <a:xfrm>
            <a:off x="4733265" y="2415912"/>
            <a:ext cx="9693327" cy="424731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r>
              <a:rPr lang="ru-RU" dirty="0">
                <a:latin typeface="Consolas" pitchFamily="49" charset="0"/>
                <a:cs typeface="Consolas" pitchFamily="49" charset="0"/>
              </a:rPr>
              <a:t> </a:t>
            </a:r>
            <a:r>
              <a:rPr lang="en-US" dirty="0">
                <a:latin typeface="Consolas" pitchFamily="49" charset="0"/>
                <a:cs typeface="Consolas" pitchFamily="49" charset="0"/>
              </a:rPr>
              <a:t>	</a:t>
            </a:r>
            <a:r>
              <a:rPr lang="en-US" dirty="0">
                <a:solidFill>
                  <a:srgbClr val="0070C0"/>
                </a:solidFill>
                <a:latin typeface="Consolas" pitchFamily="49" charset="0"/>
                <a:cs typeface="Consolas" pitchFamily="49" charset="0"/>
              </a:rPr>
              <a:t>class</a:t>
            </a:r>
            <a:r>
              <a:rPr lang="en-US" dirty="0">
                <a:latin typeface="Consolas" pitchFamily="49" charset="0"/>
                <a:cs typeface="Consolas" pitchFamily="49" charset="0"/>
              </a:rPr>
              <a:t> </a:t>
            </a:r>
            <a:r>
              <a:rPr lang="en-US" dirty="0">
                <a:solidFill>
                  <a:schemeClr val="accent4">
                    <a:lumMod val="50000"/>
                  </a:schemeClr>
                </a:solidFill>
                <a:latin typeface="Consolas" pitchFamily="49" charset="0"/>
                <a:cs typeface="Consolas" pitchFamily="49" charset="0"/>
              </a:rPr>
              <a:t>Leopard</a:t>
            </a:r>
            <a:r>
              <a:rPr lang="en-US" dirty="0">
                <a:latin typeface="Consolas" pitchFamily="49" charset="0"/>
                <a:cs typeface="Consolas" pitchFamily="49" charset="0"/>
              </a:rPr>
              <a:t> </a:t>
            </a:r>
            <a:r>
              <a:rPr lang="en-US" dirty="0">
                <a:solidFill>
                  <a:srgbClr val="0070C0"/>
                </a:solidFill>
                <a:latin typeface="Consolas" pitchFamily="49" charset="0"/>
                <a:cs typeface="Consolas" pitchFamily="49" charset="0"/>
              </a:rPr>
              <a:t>extends</a:t>
            </a:r>
            <a:r>
              <a:rPr lang="en-US" dirty="0">
                <a:latin typeface="Consolas" pitchFamily="49" charset="0"/>
                <a:cs typeface="Consolas" pitchFamily="49" charset="0"/>
              </a:rPr>
              <a:t> </a:t>
            </a:r>
            <a:r>
              <a:rPr lang="en-US" dirty="0">
                <a:solidFill>
                  <a:schemeClr val="accent4">
                    <a:lumMod val="50000"/>
                  </a:schemeClr>
                </a:solidFill>
                <a:latin typeface="Consolas" pitchFamily="49" charset="0"/>
                <a:cs typeface="Consolas" pitchFamily="49" charset="0"/>
              </a:rPr>
              <a:t>Animal</a:t>
            </a:r>
            <a:r>
              <a:rPr lang="en-US" dirty="0">
                <a:latin typeface="Consolas" pitchFamily="49" charset="0"/>
                <a:cs typeface="Consolas" pitchFamily="49" charset="0"/>
              </a:rPr>
              <a:t> {</a:t>
            </a:r>
          </a:p>
          <a:p>
            <a:r>
              <a:rPr lang="en-US" dirty="0">
                <a:latin typeface="Consolas" pitchFamily="49" charset="0"/>
                <a:cs typeface="Consolas" pitchFamily="49" charset="0"/>
              </a:rPr>
              <a:t>	   constructor(kind, weight, speed) {            </a:t>
            </a:r>
          </a:p>
          <a:p>
            <a:pPr lvl="2"/>
            <a:r>
              <a:rPr lang="en-US" dirty="0">
                <a:latin typeface="Consolas" pitchFamily="49" charset="0"/>
                <a:cs typeface="Consolas" pitchFamily="49" charset="0"/>
              </a:rPr>
              <a:t>       </a:t>
            </a:r>
            <a:r>
              <a:rPr lang="en-US" b="1" dirty="0">
                <a:solidFill>
                  <a:srgbClr val="7030A0"/>
                </a:solidFill>
                <a:latin typeface="Consolas" pitchFamily="49" charset="0"/>
                <a:cs typeface="Consolas" pitchFamily="49" charset="0"/>
              </a:rPr>
              <a:t>super</a:t>
            </a:r>
            <a:r>
              <a:rPr lang="en-US" dirty="0">
                <a:latin typeface="Consolas" pitchFamily="49" charset="0"/>
                <a:cs typeface="Consolas" pitchFamily="49" charset="0"/>
              </a:rPr>
              <a:t>(kind, weight);</a:t>
            </a:r>
          </a:p>
          <a:p>
            <a:pPr lvl="2"/>
            <a:r>
              <a:rPr lang="en-US" dirty="0">
                <a:latin typeface="Consolas" pitchFamily="49" charset="0"/>
                <a:cs typeface="Consolas" pitchFamily="49" charset="0"/>
              </a:rPr>
              <a:t>	</a:t>
            </a:r>
            <a:r>
              <a:rPr lang="en-US" dirty="0" err="1">
                <a:solidFill>
                  <a:srgbClr val="0070C0"/>
                </a:solidFill>
                <a:latin typeface="Consolas" pitchFamily="49" charset="0"/>
                <a:cs typeface="Consolas" pitchFamily="49" charset="0"/>
              </a:rPr>
              <a:t>this</a:t>
            </a:r>
            <a:r>
              <a:rPr lang="en-US" dirty="0" err="1">
                <a:latin typeface="Consolas" pitchFamily="49" charset="0"/>
                <a:cs typeface="Consolas" pitchFamily="49" charset="0"/>
              </a:rPr>
              <a:t>.</a:t>
            </a:r>
            <a:r>
              <a:rPr lang="en-US" dirty="0" err="1">
                <a:solidFill>
                  <a:schemeClr val="accent4">
                    <a:lumMod val="50000"/>
                  </a:schemeClr>
                </a:solidFill>
                <a:latin typeface="Consolas" pitchFamily="49" charset="0"/>
                <a:cs typeface="Consolas" pitchFamily="49" charset="0"/>
              </a:rPr>
              <a:t>speed</a:t>
            </a:r>
            <a:r>
              <a:rPr lang="en-US" dirty="0">
                <a:latin typeface="Consolas" pitchFamily="49" charset="0"/>
                <a:cs typeface="Consolas" pitchFamily="49" charset="0"/>
              </a:rPr>
              <a:t> = </a:t>
            </a:r>
            <a:r>
              <a:rPr lang="en-US" dirty="0">
                <a:solidFill>
                  <a:schemeClr val="accent4">
                    <a:lumMod val="50000"/>
                  </a:schemeClr>
                </a:solidFill>
                <a:latin typeface="Consolas" pitchFamily="49" charset="0"/>
                <a:cs typeface="Consolas" pitchFamily="49" charset="0"/>
              </a:rPr>
              <a:t>speed</a:t>
            </a:r>
            <a:r>
              <a:rPr lang="en-US" dirty="0">
                <a:latin typeface="Consolas" pitchFamily="49" charset="0"/>
                <a:cs typeface="Consolas" pitchFamily="49" charset="0"/>
              </a:rPr>
              <a:t>;</a:t>
            </a:r>
          </a:p>
          <a:p>
            <a:pPr lvl="2"/>
            <a:r>
              <a:rPr lang="en-US" dirty="0">
                <a:latin typeface="Consolas" pitchFamily="49" charset="0"/>
                <a:cs typeface="Consolas" pitchFamily="49" charset="0"/>
              </a:rPr>
              <a:t>   }</a:t>
            </a:r>
          </a:p>
          <a:p>
            <a:endParaRPr lang="en-US" dirty="0">
              <a:latin typeface="Consolas" pitchFamily="49" charset="0"/>
              <a:cs typeface="Consolas" pitchFamily="49" charset="0"/>
            </a:endParaRPr>
          </a:p>
          <a:p>
            <a:r>
              <a:rPr lang="en-US" dirty="0">
                <a:latin typeface="Consolas" pitchFamily="49" charset="0"/>
                <a:cs typeface="Consolas" pitchFamily="49" charset="0"/>
              </a:rPr>
              <a:t>          </a:t>
            </a:r>
            <a:r>
              <a:rPr lang="en-US" dirty="0">
                <a:solidFill>
                  <a:schemeClr val="accent4">
                    <a:lumMod val="50000"/>
                  </a:schemeClr>
                </a:solidFill>
                <a:latin typeface="Consolas" pitchFamily="49" charset="0"/>
                <a:cs typeface="Consolas" pitchFamily="49" charset="0"/>
              </a:rPr>
              <a:t>jump</a:t>
            </a:r>
            <a:r>
              <a:rPr lang="en-US" dirty="0">
                <a:latin typeface="Consolas" pitchFamily="49" charset="0"/>
                <a:cs typeface="Consolas" pitchFamily="49" charset="0"/>
              </a:rPr>
              <a:t>() {</a:t>
            </a:r>
          </a:p>
          <a:p>
            <a:r>
              <a:rPr lang="en-US" dirty="0">
                <a:latin typeface="Consolas" pitchFamily="49" charset="0"/>
                <a:cs typeface="Consolas" pitchFamily="49" charset="0"/>
              </a:rPr>
              <a:t>            </a:t>
            </a:r>
            <a:r>
              <a:rPr lang="en-US" dirty="0">
                <a:solidFill>
                  <a:srgbClr val="0070C0"/>
                </a:solidFill>
                <a:latin typeface="Consolas" pitchFamily="49" charset="0"/>
                <a:cs typeface="Consolas" pitchFamily="49" charset="0"/>
              </a:rPr>
              <a:t>alert</a:t>
            </a:r>
            <a:r>
              <a:rPr lang="en-US" dirty="0">
                <a:latin typeface="Consolas" pitchFamily="49" charset="0"/>
                <a:cs typeface="Consolas" pitchFamily="49" charset="0"/>
              </a:rPr>
              <a:t>(</a:t>
            </a:r>
            <a:r>
              <a:rPr lang="en-US" dirty="0" err="1">
                <a:solidFill>
                  <a:srgbClr val="0070C0"/>
                </a:solidFill>
                <a:latin typeface="Consolas" pitchFamily="49" charset="0"/>
                <a:cs typeface="Consolas" pitchFamily="49" charset="0"/>
              </a:rPr>
              <a:t>this</a:t>
            </a:r>
            <a:r>
              <a:rPr lang="en-US" dirty="0" err="1">
                <a:latin typeface="Consolas" pitchFamily="49" charset="0"/>
                <a:cs typeface="Consolas" pitchFamily="49" charset="0"/>
              </a:rPr>
              <a:t>.</a:t>
            </a:r>
            <a:r>
              <a:rPr lang="en-US" dirty="0" err="1">
                <a:solidFill>
                  <a:schemeClr val="accent4">
                    <a:lumMod val="50000"/>
                  </a:schemeClr>
                </a:solidFill>
                <a:latin typeface="Consolas" pitchFamily="49" charset="0"/>
                <a:cs typeface="Consolas" pitchFamily="49" charset="0"/>
              </a:rPr>
              <a:t>kind</a:t>
            </a:r>
            <a:r>
              <a:rPr lang="en-US" dirty="0">
                <a:latin typeface="Consolas" pitchFamily="49" charset="0"/>
                <a:cs typeface="Consolas" pitchFamily="49" charset="0"/>
              </a:rPr>
              <a:t> + " jumps!");</a:t>
            </a:r>
          </a:p>
          <a:p>
            <a:r>
              <a:rPr lang="en-US" dirty="0">
                <a:latin typeface="Consolas" pitchFamily="49" charset="0"/>
                <a:cs typeface="Consolas" pitchFamily="49" charset="0"/>
              </a:rPr>
              <a:t>          }</a:t>
            </a:r>
          </a:p>
          <a:p>
            <a:r>
              <a:rPr lang="en-US" dirty="0">
                <a:latin typeface="Consolas" pitchFamily="49" charset="0"/>
                <a:cs typeface="Consolas" pitchFamily="49" charset="0"/>
              </a:rPr>
              <a:t>        }</a:t>
            </a:r>
          </a:p>
          <a:p>
            <a:br>
              <a:rPr lang="en-US" dirty="0">
                <a:latin typeface="Consolas" pitchFamily="49" charset="0"/>
                <a:cs typeface="Consolas" pitchFamily="49" charset="0"/>
              </a:rPr>
            </a:br>
            <a:r>
              <a:rPr lang="en-US" dirty="0">
                <a:latin typeface="Consolas" pitchFamily="49" charset="0"/>
                <a:cs typeface="Consolas" pitchFamily="49" charset="0"/>
              </a:rPr>
              <a:t>        </a:t>
            </a:r>
            <a:r>
              <a:rPr lang="en-US" dirty="0">
                <a:solidFill>
                  <a:srgbClr val="0070C0"/>
                </a:solidFill>
                <a:latin typeface="Consolas" pitchFamily="49" charset="0"/>
                <a:cs typeface="Consolas" pitchFamily="49" charset="0"/>
              </a:rPr>
              <a:t>let</a:t>
            </a:r>
            <a:r>
              <a:rPr lang="en-US" dirty="0">
                <a:latin typeface="Consolas" pitchFamily="49" charset="0"/>
                <a:cs typeface="Consolas" pitchFamily="49" charset="0"/>
              </a:rPr>
              <a:t> </a:t>
            </a:r>
            <a:r>
              <a:rPr lang="en-US" dirty="0">
                <a:solidFill>
                  <a:schemeClr val="accent4">
                    <a:lumMod val="50000"/>
                  </a:schemeClr>
                </a:solidFill>
                <a:latin typeface="Consolas" pitchFamily="49" charset="0"/>
                <a:cs typeface="Consolas" pitchFamily="49" charset="0"/>
              </a:rPr>
              <a:t>leopard</a:t>
            </a:r>
            <a:r>
              <a:rPr lang="en-US" dirty="0">
                <a:latin typeface="Consolas" pitchFamily="49" charset="0"/>
                <a:cs typeface="Consolas" pitchFamily="49" charset="0"/>
              </a:rPr>
              <a:t> = </a:t>
            </a:r>
            <a:r>
              <a:rPr lang="en-US" dirty="0">
                <a:solidFill>
                  <a:srgbClr val="0070C0"/>
                </a:solidFill>
                <a:latin typeface="Consolas" pitchFamily="49" charset="0"/>
                <a:cs typeface="Consolas" pitchFamily="49" charset="0"/>
              </a:rPr>
              <a:t>new</a:t>
            </a:r>
            <a:r>
              <a:rPr lang="en-US" dirty="0">
                <a:latin typeface="Consolas" pitchFamily="49" charset="0"/>
                <a:cs typeface="Consolas" pitchFamily="49" charset="0"/>
              </a:rPr>
              <a:t> </a:t>
            </a:r>
            <a:r>
              <a:rPr lang="en-US" dirty="0">
                <a:solidFill>
                  <a:schemeClr val="accent4">
                    <a:lumMod val="50000"/>
                  </a:schemeClr>
                </a:solidFill>
                <a:latin typeface="Consolas" pitchFamily="49" charset="0"/>
                <a:cs typeface="Consolas" pitchFamily="49" charset="0"/>
              </a:rPr>
              <a:t>Leopard</a:t>
            </a:r>
            <a:r>
              <a:rPr lang="en-US" dirty="0">
                <a:latin typeface="Consolas" pitchFamily="49" charset="0"/>
                <a:cs typeface="Consolas" pitchFamily="49" charset="0"/>
              </a:rPr>
              <a:t>("Spotted leopard",40,60);</a:t>
            </a:r>
          </a:p>
          <a:p>
            <a:br>
              <a:rPr lang="en-US" dirty="0">
                <a:latin typeface="Consolas" pitchFamily="49" charset="0"/>
                <a:cs typeface="Consolas" pitchFamily="49" charset="0"/>
              </a:rPr>
            </a:br>
            <a:r>
              <a:rPr lang="en-US" dirty="0">
                <a:latin typeface="Consolas" pitchFamily="49" charset="0"/>
                <a:cs typeface="Consolas" pitchFamily="49" charset="0"/>
              </a:rPr>
              <a:t>        </a:t>
            </a:r>
            <a:r>
              <a:rPr lang="en-US" dirty="0">
                <a:solidFill>
                  <a:srgbClr val="0070C0"/>
                </a:solidFill>
                <a:latin typeface="Consolas" pitchFamily="49" charset="0"/>
                <a:cs typeface="Consolas" pitchFamily="49" charset="0"/>
              </a:rPr>
              <a:t>alert</a:t>
            </a:r>
            <a:r>
              <a:rPr lang="en-US" dirty="0">
                <a:latin typeface="Consolas" pitchFamily="49" charset="0"/>
                <a:cs typeface="Consolas" pitchFamily="49" charset="0"/>
              </a:rPr>
              <a:t>(</a:t>
            </a:r>
            <a:r>
              <a:rPr lang="en-US" dirty="0" err="1">
                <a:solidFill>
                  <a:schemeClr val="accent4">
                    <a:lumMod val="50000"/>
                  </a:schemeClr>
                </a:solidFill>
                <a:latin typeface="Consolas" pitchFamily="49" charset="0"/>
                <a:cs typeface="Consolas" pitchFamily="49" charset="0"/>
              </a:rPr>
              <a:t>leopard.weight</a:t>
            </a:r>
            <a:r>
              <a:rPr lang="en-US" dirty="0">
                <a:latin typeface="Consolas" pitchFamily="49" charset="0"/>
                <a:cs typeface="Consolas" pitchFamily="49" charset="0"/>
              </a:rPr>
              <a:t>); //  40</a:t>
            </a:r>
            <a:endParaRPr lang="ru-RU" dirty="0">
              <a:latin typeface="Consolas" pitchFamily="49" charset="0"/>
              <a:cs typeface="Consolas" pitchFamily="49" charset="0"/>
            </a:endParaRPr>
          </a:p>
          <a:p>
            <a:r>
              <a:rPr lang="ru-RU" dirty="0">
                <a:latin typeface="Consolas" pitchFamily="49" charset="0"/>
                <a:cs typeface="Consolas" pitchFamily="49" charset="0"/>
              </a:rPr>
              <a:t>        </a:t>
            </a:r>
            <a:r>
              <a:rPr lang="en-US" dirty="0">
                <a:solidFill>
                  <a:srgbClr val="0070C0"/>
                </a:solidFill>
                <a:latin typeface="Consolas" pitchFamily="49" charset="0"/>
                <a:cs typeface="Consolas" pitchFamily="49" charset="0"/>
              </a:rPr>
              <a:t>alert</a:t>
            </a:r>
            <a:r>
              <a:rPr lang="en-US" dirty="0">
                <a:latin typeface="Consolas" pitchFamily="49" charset="0"/>
                <a:cs typeface="Consolas" pitchFamily="49" charset="0"/>
              </a:rPr>
              <a:t>(</a:t>
            </a:r>
            <a:r>
              <a:rPr lang="en-US" dirty="0" err="1">
                <a:solidFill>
                  <a:schemeClr val="accent4">
                    <a:lumMod val="50000"/>
                  </a:schemeClr>
                </a:solidFill>
                <a:latin typeface="Consolas" pitchFamily="49" charset="0"/>
                <a:cs typeface="Consolas" pitchFamily="49" charset="0"/>
              </a:rPr>
              <a:t>leopard.speed</a:t>
            </a:r>
            <a:r>
              <a:rPr lang="en-US" dirty="0">
                <a:latin typeface="Consolas" pitchFamily="49" charset="0"/>
                <a:cs typeface="Consolas" pitchFamily="49" charset="0"/>
              </a:rPr>
              <a:t>);  //  60</a:t>
            </a:r>
            <a:endParaRPr lang="ru-RU" dirty="0">
              <a:latin typeface="Consolas" pitchFamily="49" charset="0"/>
              <a:cs typeface="Consolas" pitchFamily="49" charset="0"/>
            </a:endParaRPr>
          </a:p>
        </p:txBody>
      </p:sp>
      <p:sp>
        <p:nvSpPr>
          <p:cNvPr id="7" name="Скругленный прямоугольник 6"/>
          <p:cNvSpPr/>
          <p:nvPr/>
        </p:nvSpPr>
        <p:spPr>
          <a:xfrm>
            <a:off x="623769" y="5592726"/>
            <a:ext cx="4937053" cy="1135152"/>
          </a:xfrm>
          <a:prstGeom prst="roundRect">
            <a:avLst/>
          </a:prstGeom>
        </p:spPr>
        <p:style>
          <a:lnRef idx="2">
            <a:schemeClr val="dk1"/>
          </a:lnRef>
          <a:fillRef idx="1">
            <a:schemeClr val="lt1"/>
          </a:fillRef>
          <a:effectRef idx="0">
            <a:schemeClr val="dk1"/>
          </a:effectRef>
          <a:fontRef idx="minor">
            <a:schemeClr val="dk1"/>
          </a:fontRef>
        </p:style>
        <p:txBody>
          <a:bodyPr rtlCol="0" anchor="ctr"/>
          <a:lstStyle/>
          <a:p>
            <a:r>
              <a:rPr lang="en-US" sz="2000" dirty="0"/>
              <a:t>When overriding the constructor, the parent constructor </a:t>
            </a:r>
            <a:r>
              <a:rPr lang="en-US" sz="2000" b="1" dirty="0">
                <a:solidFill>
                  <a:srgbClr val="FF0000"/>
                </a:solidFill>
              </a:rPr>
              <a:t>super()</a:t>
            </a:r>
            <a:r>
              <a:rPr lang="en-US" sz="2000" dirty="0"/>
              <a:t> must be called in the Child constructor </a:t>
            </a:r>
            <a:r>
              <a:rPr lang="en-US" sz="2000" b="1" dirty="0">
                <a:solidFill>
                  <a:srgbClr val="FF0000"/>
                </a:solidFill>
              </a:rPr>
              <a:t>before accessing this</a:t>
            </a:r>
            <a:r>
              <a:rPr lang="en-US" sz="2000" dirty="0"/>
              <a:t>.</a:t>
            </a:r>
            <a:endParaRPr lang="ru-RU" sz="2000" dirty="0"/>
          </a:p>
        </p:txBody>
      </p:sp>
      <p:sp>
        <p:nvSpPr>
          <p:cNvPr id="8" name="Прямоугольник 7"/>
          <p:cNvSpPr/>
          <p:nvPr/>
        </p:nvSpPr>
        <p:spPr>
          <a:xfrm>
            <a:off x="108315" y="5652470"/>
            <a:ext cx="548920" cy="1015663"/>
          </a:xfrm>
          <a:prstGeom prst="rect">
            <a:avLst/>
          </a:prstGeom>
          <a:noFill/>
        </p:spPr>
        <p:txBody>
          <a:bodyPr wrap="square" lIns="91440" tIns="45720" rIns="91440" bIns="45720">
            <a:spAutoFit/>
            <a:scene3d>
              <a:camera prst="orthographicFront"/>
              <a:lightRig rig="flat" dir="tl">
                <a:rot lat="0" lon="0" rev="6600000"/>
              </a:lightRig>
            </a:scene3d>
            <a:sp3d extrusionH="25400" contourW="8890">
              <a:bevelT w="38100" h="31750"/>
              <a:contourClr>
                <a:schemeClr val="accent2">
                  <a:shade val="75000"/>
                </a:schemeClr>
              </a:contourClr>
            </a:sp3d>
          </a:bodyPr>
          <a:lstStyle/>
          <a:p>
            <a:pPr algn="ctr"/>
            <a:r>
              <a:rPr lang="en-US" sz="6000" b="1" cap="none" spc="0" dirty="0">
                <a:ln w="11430"/>
                <a:solidFill>
                  <a:srgbClr val="FF0000"/>
                </a:solidFill>
                <a:effectLst>
                  <a:outerShdw blurRad="50800" dist="39000" dir="5460000" algn="tl">
                    <a:srgbClr val="000000">
                      <a:alpha val="38000"/>
                    </a:srgbClr>
                  </a:outerShdw>
                </a:effectLst>
              </a:rPr>
              <a:t>!</a:t>
            </a:r>
            <a:endParaRPr lang="ru-RU" sz="6000" b="1" cap="none" spc="0" dirty="0">
              <a:ln w="11430"/>
              <a:solidFill>
                <a:srgbClr val="FF0000"/>
              </a:solidFill>
              <a:effectLst>
                <a:outerShdw blurRad="50800" dist="39000" dir="5460000" algn="tl">
                  <a:srgbClr val="000000">
                    <a:alpha val="38000"/>
                  </a:srgbClr>
                </a:outerShdw>
              </a:effectLst>
            </a:endParaRPr>
          </a:p>
        </p:txBody>
      </p:sp>
    </p:spTree>
    <p:extLst>
      <p:ext uri="{BB962C8B-B14F-4D97-AF65-F5344CB8AC3E}">
        <p14:creationId xmlns:p14="http://schemas.microsoft.com/office/powerpoint/2010/main" val="3430209139"/>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7" name="Content Placeholder 2">
            <a:extLst>
              <a:ext uri="{FF2B5EF4-FFF2-40B4-BE49-F238E27FC236}">
                <a16:creationId xmlns:a16="http://schemas.microsoft.com/office/drawing/2014/main" id="{2A46A0C8-8743-44F3-ADA4-31065EC466D4}"/>
              </a:ext>
            </a:extLst>
          </p:cNvPr>
          <p:cNvSpPr>
            <a:spLocks noGrp="1"/>
          </p:cNvSpPr>
          <p:nvPr>
            <p:ph type="body" sz="quarter" idx="10"/>
          </p:nvPr>
        </p:nvSpPr>
        <p:spPr>
          <a:xfrm>
            <a:off x="362858" y="818805"/>
            <a:ext cx="11494709" cy="5358697"/>
          </a:xfrm>
        </p:spPr>
        <p:txBody>
          <a:bodyPr rtlCol="0">
            <a:normAutofit/>
          </a:bodyPr>
          <a:lstStyle/>
          <a:p>
            <a:r>
              <a:rPr lang="en-US" dirty="0"/>
              <a:t>The </a:t>
            </a:r>
            <a:r>
              <a:rPr lang="en-US" b="1" dirty="0">
                <a:solidFill>
                  <a:srgbClr val="7030A0"/>
                </a:solidFill>
              </a:rPr>
              <a:t>polymorphism</a:t>
            </a:r>
            <a:r>
              <a:rPr lang="en-US" dirty="0">
                <a:solidFill>
                  <a:srgbClr val="7030A0"/>
                </a:solidFill>
              </a:rPr>
              <a:t> </a:t>
            </a:r>
            <a:r>
              <a:rPr lang="en-US" dirty="0"/>
              <a:t>is a core concept of an object-oriented paradigm that provides a way to perform a single action in different forms. In other words, polymorphism is an ability to create a property, a function, or an object that has more than one realization.</a:t>
            </a:r>
          </a:p>
        </p:txBody>
      </p:sp>
      <p:sp>
        <p:nvSpPr>
          <p:cNvPr id="18435" name="Title 1">
            <a:extLst>
              <a:ext uri="{FF2B5EF4-FFF2-40B4-BE49-F238E27FC236}">
                <a16:creationId xmlns:a16="http://schemas.microsoft.com/office/drawing/2014/main" id="{E651A6C7-F2C8-4961-8B1A-25705A6B229F}"/>
              </a:ext>
            </a:extLst>
          </p:cNvPr>
          <p:cNvSpPr>
            <a:spLocks noGrp="1"/>
          </p:cNvSpPr>
          <p:nvPr>
            <p:ph type="title"/>
          </p:nvPr>
        </p:nvSpPr>
        <p:spPr>
          <a:xfrm>
            <a:off x="362859" y="131118"/>
            <a:ext cx="11565619" cy="525970"/>
          </a:xfrm>
        </p:spPr>
        <p:txBody>
          <a:bodyPr/>
          <a:lstStyle/>
          <a:p>
            <a:r>
              <a:rPr lang="en-US" sz="3600" dirty="0">
                <a:latin typeface="Proxima Nova Black" charset="0"/>
              </a:rPr>
              <a:t>Classes. </a:t>
            </a:r>
            <a:r>
              <a:rPr lang="en-US" sz="3600" b="1" dirty="0">
                <a:latin typeface="Proxima Nova Black" charset="0"/>
              </a:rPr>
              <a:t>Polymorphism</a:t>
            </a:r>
            <a:r>
              <a:rPr lang="uk-UA" sz="3600" b="1" dirty="0">
                <a:latin typeface="Proxima Nova Black" charset="0"/>
              </a:rPr>
              <a:t>.</a:t>
            </a:r>
            <a:r>
              <a:rPr lang="en-US" sz="3600" b="1" dirty="0"/>
              <a:t> </a:t>
            </a:r>
            <a:r>
              <a:rPr lang="en-US" sz="3600" b="1" dirty="0">
                <a:latin typeface="Proxima Nova Black" charset="0"/>
              </a:rPr>
              <a:t>Overriding a method</a:t>
            </a:r>
            <a:br>
              <a:rPr lang="en-US" sz="3600" b="1" dirty="0"/>
            </a:br>
            <a:endParaRPr lang="en-US" sz="3600" dirty="0">
              <a:latin typeface="Proxima Nova Black" charset="0"/>
            </a:endParaRPr>
          </a:p>
        </p:txBody>
      </p:sp>
      <p:sp>
        <p:nvSpPr>
          <p:cNvPr id="2" name="Rectangle 1"/>
          <p:cNvSpPr>
            <a:spLocks noChangeArrowheads="1"/>
          </p:cNvSpPr>
          <p:nvPr/>
        </p:nvSpPr>
        <p:spPr bwMode="auto">
          <a:xfrm>
            <a:off x="225263" y="2376315"/>
            <a:ext cx="5550196" cy="258532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r>
              <a:rPr lang="en-US" dirty="0">
                <a:solidFill>
                  <a:srgbClr val="0070C0"/>
                </a:solidFill>
                <a:latin typeface="Consolas" pitchFamily="49" charset="0"/>
                <a:cs typeface="Consolas" pitchFamily="49" charset="0"/>
              </a:rPr>
              <a:t>class</a:t>
            </a:r>
            <a:r>
              <a:rPr lang="en-US" dirty="0">
                <a:latin typeface="Consolas" pitchFamily="49" charset="0"/>
                <a:cs typeface="Consolas" pitchFamily="49" charset="0"/>
              </a:rPr>
              <a:t> </a:t>
            </a:r>
            <a:r>
              <a:rPr lang="en-US" dirty="0">
                <a:solidFill>
                  <a:schemeClr val="accent4">
                    <a:lumMod val="50000"/>
                  </a:schemeClr>
                </a:solidFill>
                <a:latin typeface="Consolas" pitchFamily="49" charset="0"/>
                <a:cs typeface="Consolas" pitchFamily="49" charset="0"/>
              </a:rPr>
              <a:t>Animal</a:t>
            </a:r>
            <a:r>
              <a:rPr lang="en-US" dirty="0">
                <a:latin typeface="Consolas" pitchFamily="49" charset="0"/>
                <a:cs typeface="Consolas" pitchFamily="49" charset="0"/>
              </a:rPr>
              <a:t> {</a:t>
            </a:r>
          </a:p>
          <a:p>
            <a:r>
              <a:rPr lang="en-US" dirty="0">
                <a:latin typeface="Consolas" pitchFamily="49" charset="0"/>
                <a:cs typeface="Consolas" pitchFamily="49" charset="0"/>
              </a:rPr>
              <a:t>   </a:t>
            </a:r>
            <a:r>
              <a:rPr lang="en-US" dirty="0">
                <a:solidFill>
                  <a:srgbClr val="0070C0"/>
                </a:solidFill>
                <a:latin typeface="Consolas" pitchFamily="49" charset="0"/>
                <a:cs typeface="Consolas" pitchFamily="49" charset="0"/>
              </a:rPr>
              <a:t>constructor</a:t>
            </a:r>
            <a:r>
              <a:rPr lang="en-US" dirty="0">
                <a:latin typeface="Consolas" pitchFamily="49" charset="0"/>
                <a:cs typeface="Consolas" pitchFamily="49" charset="0"/>
              </a:rPr>
              <a:t>(kind, weight) {            </a:t>
            </a:r>
          </a:p>
          <a:p>
            <a:r>
              <a:rPr lang="en-US" dirty="0">
                <a:latin typeface="Consolas" pitchFamily="49" charset="0"/>
                <a:cs typeface="Consolas" pitchFamily="49" charset="0"/>
              </a:rPr>
              <a:t>       </a:t>
            </a:r>
            <a:r>
              <a:rPr lang="en-US" dirty="0" err="1">
                <a:solidFill>
                  <a:srgbClr val="0070C0"/>
                </a:solidFill>
                <a:latin typeface="Consolas" pitchFamily="49" charset="0"/>
                <a:cs typeface="Consolas" pitchFamily="49" charset="0"/>
              </a:rPr>
              <a:t>this</a:t>
            </a:r>
            <a:r>
              <a:rPr lang="en-US" dirty="0" err="1">
                <a:latin typeface="Consolas" pitchFamily="49" charset="0"/>
                <a:cs typeface="Consolas" pitchFamily="49" charset="0"/>
              </a:rPr>
              <a:t>.kind</a:t>
            </a:r>
            <a:r>
              <a:rPr lang="en-US" dirty="0">
                <a:latin typeface="Consolas" pitchFamily="49" charset="0"/>
                <a:cs typeface="Consolas" pitchFamily="49" charset="0"/>
              </a:rPr>
              <a:t> = </a:t>
            </a:r>
            <a:r>
              <a:rPr lang="en-US" dirty="0">
                <a:solidFill>
                  <a:schemeClr val="accent4">
                    <a:lumMod val="50000"/>
                  </a:schemeClr>
                </a:solidFill>
                <a:latin typeface="Consolas" pitchFamily="49" charset="0"/>
                <a:cs typeface="Consolas" pitchFamily="49" charset="0"/>
              </a:rPr>
              <a:t>kind</a:t>
            </a:r>
            <a:r>
              <a:rPr lang="en-US" dirty="0">
                <a:latin typeface="Consolas" pitchFamily="49" charset="0"/>
                <a:cs typeface="Consolas" pitchFamily="49" charset="0"/>
              </a:rPr>
              <a:t>;</a:t>
            </a:r>
          </a:p>
          <a:p>
            <a:r>
              <a:rPr lang="en-US" dirty="0">
                <a:latin typeface="Consolas" pitchFamily="49" charset="0"/>
                <a:cs typeface="Consolas" pitchFamily="49" charset="0"/>
              </a:rPr>
              <a:t>	</a:t>
            </a:r>
            <a:r>
              <a:rPr lang="en-US" dirty="0" err="1">
                <a:solidFill>
                  <a:srgbClr val="0070C0"/>
                </a:solidFill>
                <a:latin typeface="Consolas" pitchFamily="49" charset="0"/>
                <a:cs typeface="Consolas" pitchFamily="49" charset="0"/>
              </a:rPr>
              <a:t>this</a:t>
            </a:r>
            <a:r>
              <a:rPr lang="en-US" dirty="0" err="1">
                <a:latin typeface="Consolas" pitchFamily="49" charset="0"/>
                <a:cs typeface="Consolas" pitchFamily="49" charset="0"/>
              </a:rPr>
              <a:t>.weight</a:t>
            </a:r>
            <a:r>
              <a:rPr lang="en-US" dirty="0">
                <a:latin typeface="Consolas" pitchFamily="49" charset="0"/>
                <a:cs typeface="Consolas" pitchFamily="49" charset="0"/>
              </a:rPr>
              <a:t> = </a:t>
            </a:r>
            <a:r>
              <a:rPr lang="en-US" dirty="0">
                <a:solidFill>
                  <a:schemeClr val="accent4">
                    <a:lumMod val="50000"/>
                  </a:schemeClr>
                </a:solidFill>
                <a:latin typeface="Consolas" pitchFamily="49" charset="0"/>
                <a:cs typeface="Consolas" pitchFamily="49" charset="0"/>
              </a:rPr>
              <a:t>weight</a:t>
            </a:r>
            <a:r>
              <a:rPr lang="en-US" dirty="0">
                <a:latin typeface="Consolas" pitchFamily="49" charset="0"/>
                <a:cs typeface="Consolas" pitchFamily="49" charset="0"/>
              </a:rPr>
              <a:t>;</a:t>
            </a:r>
          </a:p>
          <a:p>
            <a:r>
              <a:rPr lang="en-US" dirty="0">
                <a:latin typeface="Consolas" pitchFamily="49" charset="0"/>
                <a:cs typeface="Consolas" pitchFamily="49" charset="0"/>
              </a:rPr>
              <a:t>   }</a:t>
            </a:r>
          </a:p>
          <a:p>
            <a:r>
              <a:rPr lang="en-US" dirty="0">
                <a:latin typeface="Consolas" pitchFamily="49" charset="0"/>
                <a:cs typeface="Consolas" pitchFamily="49" charset="0"/>
              </a:rPr>
              <a:t>   </a:t>
            </a:r>
            <a:r>
              <a:rPr lang="en-US" dirty="0">
                <a:solidFill>
                  <a:schemeClr val="accent4">
                    <a:lumMod val="50000"/>
                  </a:schemeClr>
                </a:solidFill>
                <a:latin typeface="Consolas" pitchFamily="49" charset="0"/>
                <a:cs typeface="Consolas" pitchFamily="49" charset="0"/>
              </a:rPr>
              <a:t>run</a:t>
            </a:r>
            <a:r>
              <a:rPr lang="en-US" dirty="0">
                <a:latin typeface="Consolas" pitchFamily="49" charset="0"/>
                <a:cs typeface="Consolas" pitchFamily="49" charset="0"/>
              </a:rPr>
              <a:t>() {            </a:t>
            </a:r>
          </a:p>
          <a:p>
            <a:r>
              <a:rPr lang="en-US" dirty="0">
                <a:latin typeface="Consolas" pitchFamily="49" charset="0"/>
                <a:cs typeface="Consolas" pitchFamily="49" charset="0"/>
              </a:rPr>
              <a:t>       </a:t>
            </a:r>
            <a:r>
              <a:rPr lang="en-US" dirty="0">
                <a:solidFill>
                  <a:srgbClr val="0070C0"/>
                </a:solidFill>
                <a:latin typeface="Consolas" pitchFamily="49" charset="0"/>
                <a:cs typeface="Consolas" pitchFamily="49" charset="0"/>
              </a:rPr>
              <a:t>alert</a:t>
            </a:r>
            <a:r>
              <a:rPr lang="en-US" dirty="0">
                <a:latin typeface="Consolas" pitchFamily="49" charset="0"/>
                <a:cs typeface="Consolas" pitchFamily="49" charset="0"/>
              </a:rPr>
              <a:t>(</a:t>
            </a:r>
            <a:r>
              <a:rPr lang="en-US" dirty="0" err="1">
                <a:solidFill>
                  <a:srgbClr val="0070C0"/>
                </a:solidFill>
                <a:latin typeface="Consolas" pitchFamily="49" charset="0"/>
                <a:cs typeface="Consolas" pitchFamily="49" charset="0"/>
              </a:rPr>
              <a:t>this</a:t>
            </a:r>
            <a:r>
              <a:rPr lang="en-US" dirty="0" err="1">
                <a:latin typeface="Consolas" pitchFamily="49" charset="0"/>
                <a:cs typeface="Consolas" pitchFamily="49" charset="0"/>
              </a:rPr>
              <a:t>.</a:t>
            </a:r>
            <a:r>
              <a:rPr lang="en-US" dirty="0" err="1">
                <a:solidFill>
                  <a:schemeClr val="accent4">
                    <a:lumMod val="50000"/>
                  </a:schemeClr>
                </a:solidFill>
                <a:latin typeface="Consolas" pitchFamily="49" charset="0"/>
                <a:cs typeface="Consolas" pitchFamily="49" charset="0"/>
              </a:rPr>
              <a:t>kind</a:t>
            </a:r>
            <a:r>
              <a:rPr lang="en-US" dirty="0">
                <a:latin typeface="Consolas" pitchFamily="49" charset="0"/>
                <a:cs typeface="Consolas" pitchFamily="49" charset="0"/>
              </a:rPr>
              <a:t> + " runs!");</a:t>
            </a:r>
          </a:p>
          <a:p>
            <a:r>
              <a:rPr lang="en-US" dirty="0">
                <a:latin typeface="Consolas" pitchFamily="49" charset="0"/>
                <a:cs typeface="Consolas" pitchFamily="49" charset="0"/>
              </a:rPr>
              <a:t>   }</a:t>
            </a:r>
          </a:p>
          <a:p>
            <a:r>
              <a:rPr lang="ru-RU" dirty="0">
                <a:latin typeface="Consolas" pitchFamily="49" charset="0"/>
                <a:cs typeface="Consolas" pitchFamily="49" charset="0"/>
              </a:rPr>
              <a:t>}</a:t>
            </a:r>
          </a:p>
        </p:txBody>
      </p:sp>
      <p:sp>
        <p:nvSpPr>
          <p:cNvPr id="3" name="Rectangle 2"/>
          <p:cNvSpPr>
            <a:spLocks noChangeArrowheads="1"/>
          </p:cNvSpPr>
          <p:nvPr/>
        </p:nvSpPr>
        <p:spPr bwMode="auto">
          <a:xfrm>
            <a:off x="4210494" y="1830287"/>
            <a:ext cx="10205466" cy="50783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r>
              <a:rPr lang="ru-RU" dirty="0">
                <a:latin typeface="Consolas" pitchFamily="49" charset="0"/>
                <a:cs typeface="Consolas" pitchFamily="49" charset="0"/>
              </a:rPr>
              <a:t> </a:t>
            </a:r>
            <a:r>
              <a:rPr lang="en-US" dirty="0">
                <a:latin typeface="Consolas" pitchFamily="49" charset="0"/>
                <a:cs typeface="Consolas" pitchFamily="49" charset="0"/>
              </a:rPr>
              <a:t>	</a:t>
            </a:r>
            <a:r>
              <a:rPr lang="en-US" dirty="0">
                <a:solidFill>
                  <a:srgbClr val="0070C0"/>
                </a:solidFill>
                <a:latin typeface="Consolas" pitchFamily="49" charset="0"/>
                <a:cs typeface="Consolas" pitchFamily="49" charset="0"/>
              </a:rPr>
              <a:t>class</a:t>
            </a:r>
            <a:r>
              <a:rPr lang="en-US" dirty="0">
                <a:latin typeface="Consolas" pitchFamily="49" charset="0"/>
                <a:cs typeface="Consolas" pitchFamily="49" charset="0"/>
              </a:rPr>
              <a:t> </a:t>
            </a:r>
            <a:r>
              <a:rPr lang="en-US" dirty="0">
                <a:solidFill>
                  <a:schemeClr val="accent4">
                    <a:lumMod val="50000"/>
                  </a:schemeClr>
                </a:solidFill>
                <a:latin typeface="Consolas" pitchFamily="49" charset="0"/>
                <a:cs typeface="Consolas" pitchFamily="49" charset="0"/>
              </a:rPr>
              <a:t>Leopard</a:t>
            </a:r>
            <a:r>
              <a:rPr lang="en-US" dirty="0">
                <a:latin typeface="Consolas" pitchFamily="49" charset="0"/>
                <a:cs typeface="Consolas" pitchFamily="49" charset="0"/>
              </a:rPr>
              <a:t> </a:t>
            </a:r>
            <a:r>
              <a:rPr lang="en-US" dirty="0">
                <a:solidFill>
                  <a:srgbClr val="0070C0"/>
                </a:solidFill>
                <a:latin typeface="Consolas" pitchFamily="49" charset="0"/>
                <a:cs typeface="Consolas" pitchFamily="49" charset="0"/>
              </a:rPr>
              <a:t>extends</a:t>
            </a:r>
            <a:r>
              <a:rPr lang="en-US" dirty="0">
                <a:latin typeface="Consolas" pitchFamily="49" charset="0"/>
                <a:cs typeface="Consolas" pitchFamily="49" charset="0"/>
              </a:rPr>
              <a:t> </a:t>
            </a:r>
            <a:r>
              <a:rPr lang="en-US" dirty="0">
                <a:solidFill>
                  <a:schemeClr val="accent4">
                    <a:lumMod val="50000"/>
                  </a:schemeClr>
                </a:solidFill>
                <a:latin typeface="Consolas" pitchFamily="49" charset="0"/>
                <a:cs typeface="Consolas" pitchFamily="49" charset="0"/>
              </a:rPr>
              <a:t>Animal</a:t>
            </a:r>
            <a:r>
              <a:rPr lang="en-US" dirty="0">
                <a:latin typeface="Consolas" pitchFamily="49" charset="0"/>
                <a:cs typeface="Consolas" pitchFamily="49" charset="0"/>
              </a:rPr>
              <a:t> {</a:t>
            </a:r>
          </a:p>
          <a:p>
            <a:r>
              <a:rPr lang="en-US" dirty="0">
                <a:latin typeface="Consolas" pitchFamily="49" charset="0"/>
                <a:cs typeface="Consolas" pitchFamily="49" charset="0"/>
              </a:rPr>
              <a:t>	   </a:t>
            </a:r>
            <a:r>
              <a:rPr lang="en-US" dirty="0">
                <a:solidFill>
                  <a:srgbClr val="0070C0"/>
                </a:solidFill>
                <a:latin typeface="Consolas" pitchFamily="49" charset="0"/>
                <a:cs typeface="Consolas" pitchFamily="49" charset="0"/>
              </a:rPr>
              <a:t>constructor</a:t>
            </a:r>
            <a:r>
              <a:rPr lang="en-US" dirty="0">
                <a:latin typeface="Consolas" pitchFamily="49" charset="0"/>
                <a:cs typeface="Consolas" pitchFamily="49" charset="0"/>
              </a:rPr>
              <a:t>(kind, weight, speed) {            </a:t>
            </a:r>
          </a:p>
          <a:p>
            <a:pPr lvl="2"/>
            <a:r>
              <a:rPr lang="en-US" dirty="0">
                <a:latin typeface="Consolas" pitchFamily="49" charset="0"/>
                <a:cs typeface="Consolas" pitchFamily="49" charset="0"/>
              </a:rPr>
              <a:t>       </a:t>
            </a:r>
            <a:r>
              <a:rPr lang="en-US" b="1" dirty="0">
                <a:solidFill>
                  <a:srgbClr val="7030A0"/>
                </a:solidFill>
                <a:latin typeface="Consolas" pitchFamily="49" charset="0"/>
                <a:cs typeface="Consolas" pitchFamily="49" charset="0"/>
              </a:rPr>
              <a:t>super</a:t>
            </a:r>
            <a:r>
              <a:rPr lang="en-US" dirty="0">
                <a:latin typeface="Consolas" pitchFamily="49" charset="0"/>
                <a:cs typeface="Consolas" pitchFamily="49" charset="0"/>
              </a:rPr>
              <a:t>(kind, weight);</a:t>
            </a:r>
          </a:p>
          <a:p>
            <a:pPr lvl="2"/>
            <a:r>
              <a:rPr lang="en-US" dirty="0">
                <a:latin typeface="Consolas" pitchFamily="49" charset="0"/>
                <a:cs typeface="Consolas" pitchFamily="49" charset="0"/>
              </a:rPr>
              <a:t>	</a:t>
            </a:r>
            <a:r>
              <a:rPr lang="en-US" dirty="0" err="1">
                <a:solidFill>
                  <a:srgbClr val="0070C0"/>
                </a:solidFill>
                <a:latin typeface="Consolas" pitchFamily="49" charset="0"/>
                <a:cs typeface="Consolas" pitchFamily="49" charset="0"/>
              </a:rPr>
              <a:t>this</a:t>
            </a:r>
            <a:r>
              <a:rPr lang="en-US" dirty="0" err="1">
                <a:latin typeface="Consolas" pitchFamily="49" charset="0"/>
                <a:cs typeface="Consolas" pitchFamily="49" charset="0"/>
              </a:rPr>
              <a:t>.</a:t>
            </a:r>
            <a:r>
              <a:rPr lang="en-US" dirty="0" err="1">
                <a:solidFill>
                  <a:schemeClr val="accent4">
                    <a:lumMod val="50000"/>
                  </a:schemeClr>
                </a:solidFill>
                <a:latin typeface="Consolas" pitchFamily="49" charset="0"/>
                <a:cs typeface="Consolas" pitchFamily="49" charset="0"/>
              </a:rPr>
              <a:t>speed</a:t>
            </a:r>
            <a:r>
              <a:rPr lang="en-US" dirty="0">
                <a:latin typeface="Consolas" pitchFamily="49" charset="0"/>
                <a:cs typeface="Consolas" pitchFamily="49" charset="0"/>
              </a:rPr>
              <a:t> = </a:t>
            </a:r>
            <a:r>
              <a:rPr lang="en-US" dirty="0">
                <a:solidFill>
                  <a:schemeClr val="accent4">
                    <a:lumMod val="50000"/>
                  </a:schemeClr>
                </a:solidFill>
                <a:latin typeface="Consolas" pitchFamily="49" charset="0"/>
                <a:cs typeface="Consolas" pitchFamily="49" charset="0"/>
              </a:rPr>
              <a:t>speed</a:t>
            </a:r>
            <a:r>
              <a:rPr lang="en-US" dirty="0">
                <a:latin typeface="Consolas" pitchFamily="49" charset="0"/>
                <a:cs typeface="Consolas" pitchFamily="49" charset="0"/>
              </a:rPr>
              <a:t>;</a:t>
            </a:r>
          </a:p>
          <a:p>
            <a:pPr lvl="2"/>
            <a:r>
              <a:rPr lang="en-US" dirty="0">
                <a:latin typeface="Consolas" pitchFamily="49" charset="0"/>
                <a:cs typeface="Consolas" pitchFamily="49" charset="0"/>
              </a:rPr>
              <a:t>   }</a:t>
            </a:r>
            <a:endParaRPr lang="uk-UA" dirty="0">
              <a:latin typeface="Consolas" pitchFamily="49" charset="0"/>
              <a:cs typeface="Consolas" pitchFamily="49" charset="0"/>
            </a:endParaRPr>
          </a:p>
          <a:p>
            <a:pPr lvl="3"/>
            <a:r>
              <a:rPr lang="en-US" dirty="0">
                <a:solidFill>
                  <a:schemeClr val="accent4">
                    <a:lumMod val="50000"/>
                  </a:schemeClr>
                </a:solidFill>
                <a:latin typeface="Consolas" pitchFamily="49" charset="0"/>
                <a:cs typeface="Consolas" pitchFamily="49" charset="0"/>
              </a:rPr>
              <a:t>run</a:t>
            </a:r>
            <a:r>
              <a:rPr lang="en-US" dirty="0">
                <a:latin typeface="Consolas" pitchFamily="49" charset="0"/>
                <a:cs typeface="Consolas" pitchFamily="49" charset="0"/>
              </a:rPr>
              <a:t>() {            </a:t>
            </a:r>
          </a:p>
          <a:p>
            <a:pPr lvl="3"/>
            <a:r>
              <a:rPr lang="en-US" dirty="0">
                <a:latin typeface="Consolas" pitchFamily="49" charset="0"/>
                <a:cs typeface="Consolas" pitchFamily="49" charset="0"/>
              </a:rPr>
              <a:t>    </a:t>
            </a:r>
            <a:r>
              <a:rPr lang="en-US" dirty="0">
                <a:solidFill>
                  <a:srgbClr val="0070C0"/>
                </a:solidFill>
                <a:latin typeface="Consolas" pitchFamily="49" charset="0"/>
                <a:cs typeface="Consolas" pitchFamily="49" charset="0"/>
              </a:rPr>
              <a:t>alert</a:t>
            </a:r>
            <a:r>
              <a:rPr lang="en-US" dirty="0">
                <a:latin typeface="Consolas" pitchFamily="49" charset="0"/>
                <a:cs typeface="Consolas" pitchFamily="49" charset="0"/>
              </a:rPr>
              <a:t>(</a:t>
            </a:r>
            <a:r>
              <a:rPr lang="en-US" dirty="0" err="1">
                <a:solidFill>
                  <a:srgbClr val="0070C0"/>
                </a:solidFill>
                <a:latin typeface="Consolas" pitchFamily="49" charset="0"/>
                <a:cs typeface="Consolas" pitchFamily="49" charset="0"/>
              </a:rPr>
              <a:t>this</a:t>
            </a:r>
            <a:r>
              <a:rPr lang="en-US" dirty="0" err="1">
                <a:latin typeface="Consolas" pitchFamily="49" charset="0"/>
                <a:cs typeface="Consolas" pitchFamily="49" charset="0"/>
              </a:rPr>
              <a:t>.</a:t>
            </a:r>
            <a:r>
              <a:rPr lang="en-US" dirty="0" err="1">
                <a:solidFill>
                  <a:schemeClr val="accent4">
                    <a:lumMod val="50000"/>
                  </a:schemeClr>
                </a:solidFill>
                <a:latin typeface="Consolas" pitchFamily="49" charset="0"/>
                <a:cs typeface="Consolas" pitchFamily="49" charset="0"/>
              </a:rPr>
              <a:t>kind</a:t>
            </a:r>
            <a:r>
              <a:rPr lang="en-US" dirty="0">
                <a:latin typeface="Consolas" pitchFamily="49" charset="0"/>
                <a:cs typeface="Consolas" pitchFamily="49" charset="0"/>
              </a:rPr>
              <a:t> + " runs!"); // </a:t>
            </a:r>
            <a:r>
              <a:rPr lang="en-US" dirty="0" err="1">
                <a:latin typeface="Consolas" pitchFamily="49" charset="0"/>
                <a:cs typeface="Consolas" pitchFamily="49" charset="0"/>
              </a:rPr>
              <a:t>super.run</a:t>
            </a:r>
            <a:r>
              <a:rPr lang="en-US" dirty="0">
                <a:latin typeface="Consolas" pitchFamily="49" charset="0"/>
                <a:cs typeface="Consolas" pitchFamily="49" charset="0"/>
              </a:rPr>
              <a:t>();</a:t>
            </a:r>
            <a:endParaRPr lang="uk-UA" dirty="0">
              <a:latin typeface="Consolas" pitchFamily="49" charset="0"/>
              <a:cs typeface="Consolas" pitchFamily="49" charset="0"/>
            </a:endParaRPr>
          </a:p>
          <a:p>
            <a:pPr lvl="3"/>
            <a:r>
              <a:rPr lang="uk-UA" dirty="0">
                <a:latin typeface="Consolas" pitchFamily="49" charset="0"/>
                <a:cs typeface="Consolas" pitchFamily="49" charset="0"/>
              </a:rPr>
              <a:t>	</a:t>
            </a:r>
            <a:r>
              <a:rPr lang="en-US" dirty="0">
                <a:solidFill>
                  <a:srgbClr val="0070C0"/>
                </a:solidFill>
                <a:latin typeface="Consolas" pitchFamily="49" charset="0"/>
                <a:cs typeface="Consolas" pitchFamily="49" charset="0"/>
              </a:rPr>
              <a:t>alert</a:t>
            </a:r>
            <a:r>
              <a:rPr lang="en-US" dirty="0">
                <a:latin typeface="Consolas" pitchFamily="49" charset="0"/>
                <a:cs typeface="Consolas" pitchFamily="49" charset="0"/>
              </a:rPr>
              <a:t>(</a:t>
            </a:r>
            <a:r>
              <a:rPr lang="en-US" dirty="0" err="1">
                <a:solidFill>
                  <a:srgbClr val="0070C0"/>
                </a:solidFill>
                <a:latin typeface="Consolas" pitchFamily="49" charset="0"/>
                <a:cs typeface="Consolas" pitchFamily="49" charset="0"/>
              </a:rPr>
              <a:t>this</a:t>
            </a:r>
            <a:r>
              <a:rPr lang="en-US" dirty="0" err="1">
                <a:latin typeface="Consolas" pitchFamily="49" charset="0"/>
                <a:cs typeface="Consolas" pitchFamily="49" charset="0"/>
              </a:rPr>
              <a:t>.</a:t>
            </a:r>
            <a:r>
              <a:rPr lang="en-US" dirty="0" err="1">
                <a:solidFill>
                  <a:schemeClr val="accent4">
                    <a:lumMod val="50000"/>
                  </a:schemeClr>
                </a:solidFill>
                <a:latin typeface="Consolas" pitchFamily="49" charset="0"/>
                <a:cs typeface="Consolas" pitchFamily="49" charset="0"/>
              </a:rPr>
              <a:t>kind</a:t>
            </a:r>
            <a:r>
              <a:rPr lang="en-US" dirty="0">
                <a:latin typeface="Consolas" pitchFamily="49" charset="0"/>
                <a:cs typeface="Consolas" pitchFamily="49" charset="0"/>
              </a:rPr>
              <a:t> + " getting ready to jump");</a:t>
            </a:r>
          </a:p>
          <a:p>
            <a:pPr lvl="3"/>
            <a:r>
              <a:rPr lang="en-US" dirty="0">
                <a:latin typeface="Consolas" pitchFamily="49" charset="0"/>
                <a:cs typeface="Consolas" pitchFamily="49" charset="0"/>
              </a:rPr>
              <a:t>}</a:t>
            </a:r>
          </a:p>
          <a:p>
            <a:r>
              <a:rPr lang="en-US" dirty="0">
                <a:latin typeface="Consolas" pitchFamily="49" charset="0"/>
                <a:cs typeface="Consolas" pitchFamily="49" charset="0"/>
              </a:rPr>
              <a:t>           </a:t>
            </a:r>
            <a:r>
              <a:rPr lang="en-US" dirty="0">
                <a:solidFill>
                  <a:schemeClr val="accent4">
                    <a:lumMod val="50000"/>
                  </a:schemeClr>
                </a:solidFill>
                <a:latin typeface="Consolas" pitchFamily="49" charset="0"/>
                <a:cs typeface="Consolas" pitchFamily="49" charset="0"/>
              </a:rPr>
              <a:t>jump</a:t>
            </a:r>
            <a:r>
              <a:rPr lang="en-US" dirty="0">
                <a:latin typeface="Consolas" pitchFamily="49" charset="0"/>
                <a:cs typeface="Consolas" pitchFamily="49" charset="0"/>
              </a:rPr>
              <a:t>() {</a:t>
            </a:r>
          </a:p>
          <a:p>
            <a:r>
              <a:rPr lang="en-US" dirty="0">
                <a:latin typeface="Consolas" pitchFamily="49" charset="0"/>
                <a:cs typeface="Consolas" pitchFamily="49" charset="0"/>
              </a:rPr>
              <a:t>              </a:t>
            </a:r>
            <a:r>
              <a:rPr lang="en-US" dirty="0">
                <a:solidFill>
                  <a:srgbClr val="0070C0"/>
                </a:solidFill>
                <a:latin typeface="Consolas" pitchFamily="49" charset="0"/>
                <a:cs typeface="Consolas" pitchFamily="49" charset="0"/>
              </a:rPr>
              <a:t>alert</a:t>
            </a:r>
            <a:r>
              <a:rPr lang="en-US" dirty="0">
                <a:latin typeface="Consolas" pitchFamily="49" charset="0"/>
                <a:cs typeface="Consolas" pitchFamily="49" charset="0"/>
              </a:rPr>
              <a:t>(</a:t>
            </a:r>
            <a:r>
              <a:rPr lang="en-US" dirty="0" err="1">
                <a:solidFill>
                  <a:srgbClr val="0070C0"/>
                </a:solidFill>
                <a:latin typeface="Consolas" pitchFamily="49" charset="0"/>
                <a:cs typeface="Consolas" pitchFamily="49" charset="0"/>
              </a:rPr>
              <a:t>this</a:t>
            </a:r>
            <a:r>
              <a:rPr lang="en-US" dirty="0" err="1">
                <a:latin typeface="Consolas" pitchFamily="49" charset="0"/>
                <a:cs typeface="Consolas" pitchFamily="49" charset="0"/>
              </a:rPr>
              <a:t>.</a:t>
            </a:r>
            <a:r>
              <a:rPr lang="en-US" dirty="0" err="1">
                <a:solidFill>
                  <a:schemeClr val="accent4">
                    <a:lumMod val="50000"/>
                  </a:schemeClr>
                </a:solidFill>
                <a:latin typeface="Consolas" pitchFamily="49" charset="0"/>
                <a:cs typeface="Consolas" pitchFamily="49" charset="0"/>
              </a:rPr>
              <a:t>kind</a:t>
            </a:r>
            <a:r>
              <a:rPr lang="en-US" dirty="0">
                <a:latin typeface="Consolas" pitchFamily="49" charset="0"/>
                <a:cs typeface="Consolas" pitchFamily="49" charset="0"/>
              </a:rPr>
              <a:t> + " jumps!");</a:t>
            </a:r>
          </a:p>
          <a:p>
            <a:r>
              <a:rPr lang="en-US" dirty="0">
                <a:latin typeface="Consolas" pitchFamily="49" charset="0"/>
                <a:cs typeface="Consolas" pitchFamily="49" charset="0"/>
              </a:rPr>
              <a:t>          }</a:t>
            </a:r>
          </a:p>
          <a:p>
            <a:r>
              <a:rPr lang="en-US" dirty="0">
                <a:latin typeface="Consolas" pitchFamily="49" charset="0"/>
                <a:cs typeface="Consolas" pitchFamily="49" charset="0"/>
              </a:rPr>
              <a:t>        }</a:t>
            </a:r>
          </a:p>
          <a:p>
            <a:br>
              <a:rPr lang="en-US" dirty="0">
                <a:latin typeface="Consolas" pitchFamily="49" charset="0"/>
                <a:cs typeface="Consolas" pitchFamily="49" charset="0"/>
              </a:rPr>
            </a:br>
            <a:r>
              <a:rPr lang="en-US" dirty="0">
                <a:latin typeface="Consolas" pitchFamily="49" charset="0"/>
                <a:cs typeface="Consolas" pitchFamily="49" charset="0"/>
              </a:rPr>
              <a:t>        </a:t>
            </a:r>
            <a:r>
              <a:rPr lang="en-US" dirty="0">
                <a:solidFill>
                  <a:srgbClr val="0070C0"/>
                </a:solidFill>
                <a:latin typeface="Consolas" pitchFamily="49" charset="0"/>
                <a:cs typeface="Consolas" pitchFamily="49" charset="0"/>
              </a:rPr>
              <a:t>let</a:t>
            </a:r>
            <a:r>
              <a:rPr lang="en-US" dirty="0">
                <a:latin typeface="Consolas" pitchFamily="49" charset="0"/>
                <a:cs typeface="Consolas" pitchFamily="49" charset="0"/>
              </a:rPr>
              <a:t> </a:t>
            </a:r>
            <a:r>
              <a:rPr lang="en-US" dirty="0">
                <a:solidFill>
                  <a:schemeClr val="accent4">
                    <a:lumMod val="50000"/>
                  </a:schemeClr>
                </a:solidFill>
                <a:latin typeface="Consolas" pitchFamily="49" charset="0"/>
                <a:cs typeface="Consolas" pitchFamily="49" charset="0"/>
              </a:rPr>
              <a:t>leopard</a:t>
            </a:r>
            <a:r>
              <a:rPr lang="en-US" dirty="0">
                <a:latin typeface="Consolas" pitchFamily="49" charset="0"/>
                <a:cs typeface="Consolas" pitchFamily="49" charset="0"/>
              </a:rPr>
              <a:t> = </a:t>
            </a:r>
            <a:r>
              <a:rPr lang="en-US" dirty="0">
                <a:solidFill>
                  <a:srgbClr val="0070C0"/>
                </a:solidFill>
                <a:latin typeface="Consolas" pitchFamily="49" charset="0"/>
                <a:cs typeface="Consolas" pitchFamily="49" charset="0"/>
              </a:rPr>
              <a:t>new</a:t>
            </a:r>
            <a:r>
              <a:rPr lang="en-US" dirty="0">
                <a:latin typeface="Consolas" pitchFamily="49" charset="0"/>
                <a:cs typeface="Consolas" pitchFamily="49" charset="0"/>
              </a:rPr>
              <a:t> </a:t>
            </a:r>
            <a:r>
              <a:rPr lang="en-US" dirty="0">
                <a:solidFill>
                  <a:schemeClr val="accent4">
                    <a:lumMod val="50000"/>
                  </a:schemeClr>
                </a:solidFill>
                <a:latin typeface="Consolas" pitchFamily="49" charset="0"/>
                <a:cs typeface="Consolas" pitchFamily="49" charset="0"/>
              </a:rPr>
              <a:t>Leopard</a:t>
            </a:r>
            <a:r>
              <a:rPr lang="en-US" dirty="0">
                <a:latin typeface="Consolas" pitchFamily="49" charset="0"/>
                <a:cs typeface="Consolas" pitchFamily="49" charset="0"/>
              </a:rPr>
              <a:t>("Spotted leopard",40,60);</a:t>
            </a:r>
          </a:p>
          <a:p>
            <a:r>
              <a:rPr lang="uk-UA" dirty="0">
                <a:latin typeface="Consolas" pitchFamily="49" charset="0"/>
                <a:cs typeface="Consolas" pitchFamily="49" charset="0"/>
              </a:rPr>
              <a:t>	 </a:t>
            </a:r>
            <a:r>
              <a:rPr lang="en-US" dirty="0" err="1">
                <a:solidFill>
                  <a:schemeClr val="accent4">
                    <a:lumMod val="50000"/>
                  </a:schemeClr>
                </a:solidFill>
                <a:latin typeface="Consolas" pitchFamily="49" charset="0"/>
                <a:cs typeface="Consolas" pitchFamily="49" charset="0"/>
              </a:rPr>
              <a:t>leopard.run</a:t>
            </a:r>
            <a:r>
              <a:rPr lang="en-US" dirty="0">
                <a:latin typeface="Consolas" pitchFamily="49" charset="0"/>
                <a:cs typeface="Consolas" pitchFamily="49" charset="0"/>
              </a:rPr>
              <a:t>(); // Spotted leopard runs!</a:t>
            </a:r>
          </a:p>
          <a:p>
            <a:r>
              <a:rPr lang="en-US" dirty="0">
                <a:latin typeface="Consolas" pitchFamily="49" charset="0"/>
                <a:cs typeface="Consolas" pitchFamily="49" charset="0"/>
              </a:rPr>
              <a:t>			 // Spotted leopard getting ready to jump</a:t>
            </a:r>
          </a:p>
          <a:p>
            <a:endParaRPr lang="ru-RU" dirty="0">
              <a:latin typeface="Consolas" pitchFamily="49" charset="0"/>
              <a:cs typeface="Consolas" pitchFamily="49" charset="0"/>
            </a:endParaRPr>
          </a:p>
        </p:txBody>
      </p:sp>
      <p:sp>
        <p:nvSpPr>
          <p:cNvPr id="4" name="Прямоугольник 3"/>
          <p:cNvSpPr/>
          <p:nvPr/>
        </p:nvSpPr>
        <p:spPr>
          <a:xfrm>
            <a:off x="204210" y="5251894"/>
            <a:ext cx="4337317" cy="1446550"/>
          </a:xfrm>
          <a:prstGeom prst="rect">
            <a:avLst/>
          </a:prstGeom>
        </p:spPr>
        <p:txBody>
          <a:bodyPr wrap="square">
            <a:spAutoFit/>
          </a:bodyPr>
          <a:lstStyle/>
          <a:p>
            <a:r>
              <a:rPr lang="en-US" sz="2200" dirty="0"/>
              <a:t>Similarly, super can refer to methods </a:t>
            </a:r>
            <a:r>
              <a:rPr lang="en-US" sz="2200" b="1" dirty="0" err="1">
                <a:solidFill>
                  <a:srgbClr val="7030A0"/>
                </a:solidFill>
              </a:rPr>
              <a:t>super.methodName</a:t>
            </a:r>
            <a:r>
              <a:rPr lang="en-US" sz="2200" b="1" dirty="0">
                <a:solidFill>
                  <a:srgbClr val="7030A0"/>
                </a:solidFill>
              </a:rPr>
              <a:t>()</a:t>
            </a:r>
            <a:r>
              <a:rPr lang="en-US" sz="2200" dirty="0"/>
              <a:t>.</a:t>
            </a:r>
          </a:p>
          <a:p>
            <a:r>
              <a:rPr lang="en-US" sz="2200" dirty="0"/>
              <a:t>It can also be a chain of </a:t>
            </a:r>
          </a:p>
          <a:p>
            <a:r>
              <a:rPr lang="en-US" sz="2200" b="1" dirty="0" err="1">
                <a:solidFill>
                  <a:srgbClr val="7030A0"/>
                </a:solidFill>
              </a:rPr>
              <a:t>super.super.methodName</a:t>
            </a:r>
            <a:r>
              <a:rPr lang="en-US" sz="2200" b="1" dirty="0">
                <a:solidFill>
                  <a:srgbClr val="7030A0"/>
                </a:solidFill>
              </a:rPr>
              <a:t>();</a:t>
            </a:r>
            <a:endParaRPr lang="ru-RU" sz="2200" b="1" dirty="0">
              <a:solidFill>
                <a:srgbClr val="7030A0"/>
              </a:solidFill>
            </a:endParaRPr>
          </a:p>
        </p:txBody>
      </p:sp>
      <p:sp>
        <p:nvSpPr>
          <p:cNvPr id="5" name="Rectangle 4"/>
          <p:cNvSpPr/>
          <p:nvPr/>
        </p:nvSpPr>
        <p:spPr>
          <a:xfrm>
            <a:off x="225263" y="5308455"/>
            <a:ext cx="4410532" cy="1446550"/>
          </a:xfrm>
          <a:prstGeom prst="rect">
            <a:avLst/>
          </a:prstGeom>
          <a:noFill/>
        </p:spPr>
        <p:style>
          <a:lnRef idx="2">
            <a:schemeClr val="dk1"/>
          </a:lnRef>
          <a:fillRef idx="1">
            <a:schemeClr val="lt1"/>
          </a:fillRef>
          <a:effectRef idx="0">
            <a:schemeClr val="dk1"/>
          </a:effectRef>
          <a:fontRef idx="minor">
            <a:schemeClr val="dk1"/>
          </a:fontRef>
        </p:style>
        <p:txBody>
          <a:bodyPr rtlCol="0" anchor="ctr"/>
          <a:lstStyle/>
          <a:p>
            <a:pPr algn="ctr"/>
            <a:endParaRPr lang="uk-UA"/>
          </a:p>
        </p:txBody>
      </p:sp>
    </p:spTree>
    <p:extLst>
      <p:ext uri="{BB962C8B-B14F-4D97-AF65-F5344CB8AC3E}">
        <p14:creationId xmlns:p14="http://schemas.microsoft.com/office/powerpoint/2010/main" val="91015238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7" name="Content Placeholder 2">
            <a:extLst>
              <a:ext uri="{FF2B5EF4-FFF2-40B4-BE49-F238E27FC236}">
                <a16:creationId xmlns:a16="http://schemas.microsoft.com/office/drawing/2014/main" id="{2A46A0C8-8743-44F3-ADA4-31065EC466D4}"/>
              </a:ext>
            </a:extLst>
          </p:cNvPr>
          <p:cNvSpPr>
            <a:spLocks noGrp="1"/>
          </p:cNvSpPr>
          <p:nvPr>
            <p:ph type="body" sz="quarter" idx="10"/>
          </p:nvPr>
        </p:nvSpPr>
        <p:spPr>
          <a:xfrm>
            <a:off x="452732" y="1136073"/>
            <a:ext cx="11494709" cy="5190310"/>
          </a:xfrm>
        </p:spPr>
        <p:txBody>
          <a:bodyPr rtlCol="0">
            <a:normAutofit/>
          </a:bodyPr>
          <a:lstStyle/>
          <a:p>
            <a:endParaRPr lang="en-US" sz="9600" dirty="0"/>
          </a:p>
          <a:p>
            <a:pPr algn="ctr"/>
            <a:r>
              <a:rPr lang="en-US" sz="9600" dirty="0">
                <a:latin typeface="Proxima Nova Black" charset="0"/>
              </a:rPr>
              <a:t>OOP intro</a:t>
            </a:r>
            <a:endParaRPr lang="en-US" sz="2400" dirty="0">
              <a:latin typeface="Proxima Nova Black" charset="0"/>
            </a:endParaRPr>
          </a:p>
        </p:txBody>
      </p:sp>
    </p:spTree>
    <p:extLst>
      <p:ext uri="{BB962C8B-B14F-4D97-AF65-F5344CB8AC3E}">
        <p14:creationId xmlns:p14="http://schemas.microsoft.com/office/powerpoint/2010/main" val="2563017774"/>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7" name="Content Placeholder 2">
            <a:extLst>
              <a:ext uri="{FF2B5EF4-FFF2-40B4-BE49-F238E27FC236}">
                <a16:creationId xmlns:a16="http://schemas.microsoft.com/office/drawing/2014/main" id="{2A46A0C8-8743-44F3-ADA4-31065EC466D4}"/>
              </a:ext>
            </a:extLst>
          </p:cNvPr>
          <p:cNvSpPr>
            <a:spLocks noGrp="1"/>
          </p:cNvSpPr>
          <p:nvPr>
            <p:ph type="body" sz="quarter" idx="10"/>
          </p:nvPr>
        </p:nvSpPr>
        <p:spPr>
          <a:xfrm>
            <a:off x="362858" y="967667"/>
            <a:ext cx="11494709" cy="5358697"/>
          </a:xfrm>
        </p:spPr>
        <p:txBody>
          <a:bodyPr rtlCol="0">
            <a:normAutofit lnSpcReduction="10000"/>
          </a:bodyPr>
          <a:lstStyle/>
          <a:p>
            <a:r>
              <a:rPr lang="en-US" dirty="0"/>
              <a:t>One of the most important principles of object-oriented programming is </a:t>
            </a:r>
            <a:r>
              <a:rPr lang="en-US" b="1" dirty="0">
                <a:solidFill>
                  <a:srgbClr val="7030A0"/>
                </a:solidFill>
              </a:rPr>
              <a:t>encapsulation</a:t>
            </a:r>
            <a:r>
              <a:rPr lang="en-US" dirty="0">
                <a:solidFill>
                  <a:srgbClr val="7030A0"/>
                </a:solidFill>
              </a:rPr>
              <a:t> </a:t>
            </a:r>
            <a:r>
              <a:rPr lang="en-US" dirty="0"/>
              <a:t>- the separation of internal and external interfaces. This is a mandatory practice in the development of software.</a:t>
            </a:r>
            <a:endParaRPr lang="ru-RU" dirty="0"/>
          </a:p>
          <a:p>
            <a:r>
              <a:rPr lang="en-US" b="1" i="1" dirty="0">
                <a:solidFill>
                  <a:srgbClr val="7030A0"/>
                </a:solidFill>
              </a:rPr>
              <a:t>Internal interface</a:t>
            </a:r>
            <a:r>
              <a:rPr lang="en-US" b="1" dirty="0">
                <a:solidFill>
                  <a:srgbClr val="7030A0"/>
                </a:solidFill>
              </a:rPr>
              <a:t> </a:t>
            </a:r>
            <a:r>
              <a:rPr lang="en-US" dirty="0"/>
              <a:t>– methods and properties, accessible from other methods of the class, but not from the outside.</a:t>
            </a:r>
          </a:p>
          <a:p>
            <a:r>
              <a:rPr lang="en-US" b="1" i="1" dirty="0">
                <a:solidFill>
                  <a:srgbClr val="7030A0"/>
                </a:solidFill>
              </a:rPr>
              <a:t>External interface</a:t>
            </a:r>
            <a:r>
              <a:rPr lang="en-US" b="1" dirty="0">
                <a:solidFill>
                  <a:srgbClr val="7030A0"/>
                </a:solidFill>
              </a:rPr>
              <a:t> </a:t>
            </a:r>
            <a:r>
              <a:rPr lang="en-US" dirty="0"/>
              <a:t>– methods and properties, accessible also from outside the class.</a:t>
            </a:r>
          </a:p>
          <a:p>
            <a:r>
              <a:rPr lang="en-US" dirty="0"/>
              <a:t>In JavaScript, there are </a:t>
            </a:r>
            <a:r>
              <a:rPr lang="en-US" b="1" dirty="0">
                <a:solidFill>
                  <a:srgbClr val="7030A0"/>
                </a:solidFill>
              </a:rPr>
              <a:t>two types of object fields </a:t>
            </a:r>
            <a:r>
              <a:rPr lang="en-US" dirty="0"/>
              <a:t>(properties and methods):</a:t>
            </a:r>
          </a:p>
          <a:p>
            <a:r>
              <a:rPr lang="en-US" b="1" dirty="0">
                <a:solidFill>
                  <a:srgbClr val="7030A0"/>
                </a:solidFill>
              </a:rPr>
              <a:t>Public</a:t>
            </a:r>
            <a:r>
              <a:rPr lang="en-US" dirty="0"/>
              <a:t>: accessible from anywhere. They comprise the external interface. Till now we were only using public properties and methods.</a:t>
            </a:r>
          </a:p>
          <a:p>
            <a:r>
              <a:rPr lang="en-US" b="1" dirty="0">
                <a:solidFill>
                  <a:srgbClr val="7030A0"/>
                </a:solidFill>
              </a:rPr>
              <a:t>Private</a:t>
            </a:r>
            <a:r>
              <a:rPr lang="en-US" dirty="0"/>
              <a:t>: accessible only from inside the class. These are for the internal interface.</a:t>
            </a:r>
          </a:p>
          <a:p>
            <a:r>
              <a:rPr lang="en-US" dirty="0"/>
              <a:t>In many other languages there also exist "</a:t>
            </a:r>
            <a:r>
              <a:rPr lang="en-US" b="1" dirty="0">
                <a:solidFill>
                  <a:srgbClr val="7030A0"/>
                </a:solidFill>
              </a:rPr>
              <a:t>protected</a:t>
            </a:r>
            <a:r>
              <a:rPr lang="en-US" dirty="0"/>
              <a:t>" </a:t>
            </a:r>
            <a:r>
              <a:rPr lang="en-US" b="1" dirty="0">
                <a:solidFill>
                  <a:srgbClr val="7030A0"/>
                </a:solidFill>
              </a:rPr>
              <a:t>fields</a:t>
            </a:r>
            <a:r>
              <a:rPr lang="en-US" dirty="0"/>
              <a:t>: accessible only from inside the class and those extending it (like private, but plus access from inheriting classes). They are also useful for the internal interface. They are in a sense more widespread than private ones, because we usually want inheriting classes to gain access to them.</a:t>
            </a:r>
          </a:p>
          <a:p>
            <a:r>
              <a:rPr lang="en-US" b="1" dirty="0">
                <a:solidFill>
                  <a:srgbClr val="7030A0"/>
                </a:solidFill>
              </a:rPr>
              <a:t>Protected fields</a:t>
            </a:r>
            <a:r>
              <a:rPr lang="en-US" dirty="0"/>
              <a:t> are not implemented in JavaScript on the language level, but in practice they are very convenient, so they are emulated.</a:t>
            </a:r>
          </a:p>
          <a:p>
            <a:endParaRPr lang="ru-RU" dirty="0"/>
          </a:p>
        </p:txBody>
      </p:sp>
      <p:sp>
        <p:nvSpPr>
          <p:cNvPr id="18435" name="Title 1">
            <a:extLst>
              <a:ext uri="{FF2B5EF4-FFF2-40B4-BE49-F238E27FC236}">
                <a16:creationId xmlns:a16="http://schemas.microsoft.com/office/drawing/2014/main" id="{E651A6C7-F2C8-4961-8B1A-25705A6B229F}"/>
              </a:ext>
            </a:extLst>
          </p:cNvPr>
          <p:cNvSpPr>
            <a:spLocks noGrp="1"/>
          </p:cNvSpPr>
          <p:nvPr>
            <p:ph type="title"/>
          </p:nvPr>
        </p:nvSpPr>
        <p:spPr>
          <a:xfrm>
            <a:off x="297718" y="258714"/>
            <a:ext cx="12043144" cy="525970"/>
          </a:xfrm>
        </p:spPr>
        <p:txBody>
          <a:bodyPr/>
          <a:lstStyle/>
          <a:p>
            <a:r>
              <a:rPr lang="en-US" b="1" dirty="0">
                <a:latin typeface="Proxima Nova Black" charset="0"/>
              </a:rPr>
              <a:t>Classes. Encapsulation</a:t>
            </a:r>
            <a:r>
              <a:rPr lang="uk-UA" b="1" dirty="0">
                <a:latin typeface="Proxima Nova Black" charset="0"/>
              </a:rPr>
              <a:t>. </a:t>
            </a:r>
            <a:r>
              <a:rPr lang="en-US" b="1" dirty="0">
                <a:latin typeface="Proxima Nova Black" charset="0"/>
              </a:rPr>
              <a:t>Internal and external interfaces</a:t>
            </a:r>
            <a:r>
              <a:rPr lang="en-US" dirty="0"/>
              <a:t> </a:t>
            </a:r>
            <a:br>
              <a:rPr lang="en-US" b="1" dirty="0"/>
            </a:br>
            <a:endParaRPr lang="en-US" b="1" dirty="0">
              <a:latin typeface="Proxima Nova Black" charset="0"/>
            </a:endParaRPr>
          </a:p>
        </p:txBody>
      </p:sp>
    </p:spTree>
    <p:extLst>
      <p:ext uri="{BB962C8B-B14F-4D97-AF65-F5344CB8AC3E}">
        <p14:creationId xmlns:p14="http://schemas.microsoft.com/office/powerpoint/2010/main" val="4263173734"/>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7" name="Content Placeholder 2">
            <a:extLst>
              <a:ext uri="{FF2B5EF4-FFF2-40B4-BE49-F238E27FC236}">
                <a16:creationId xmlns:a16="http://schemas.microsoft.com/office/drawing/2014/main" id="{2A46A0C8-8743-44F3-ADA4-31065EC466D4}"/>
              </a:ext>
            </a:extLst>
          </p:cNvPr>
          <p:cNvSpPr>
            <a:spLocks noGrp="1"/>
          </p:cNvSpPr>
          <p:nvPr>
            <p:ph type="body" sz="quarter" idx="10"/>
          </p:nvPr>
        </p:nvSpPr>
        <p:spPr>
          <a:xfrm>
            <a:off x="362858" y="1052731"/>
            <a:ext cx="11494709" cy="5358697"/>
          </a:xfrm>
        </p:spPr>
        <p:txBody>
          <a:bodyPr rtlCol="0">
            <a:normAutofit/>
          </a:bodyPr>
          <a:lstStyle/>
          <a:p>
            <a:r>
              <a:rPr lang="en-US" b="1" dirty="0"/>
              <a:t>Protected properties </a:t>
            </a:r>
            <a:r>
              <a:rPr lang="en-US" dirty="0"/>
              <a:t>are usually prefixed with an </a:t>
            </a:r>
            <a:r>
              <a:rPr lang="en-US" b="1" dirty="0">
                <a:solidFill>
                  <a:srgbClr val="7030A0"/>
                </a:solidFill>
              </a:rPr>
              <a:t>underscore _</a:t>
            </a:r>
            <a:r>
              <a:rPr lang="en-US" dirty="0"/>
              <a:t>. That is not enforced on the language level, but there’s a well-known convention between programmers that </a:t>
            </a:r>
            <a:r>
              <a:rPr lang="en-US" b="1" dirty="0">
                <a:solidFill>
                  <a:srgbClr val="7030A0"/>
                </a:solidFill>
              </a:rPr>
              <a:t>such properties and methods should not be accessed from the outside</a:t>
            </a:r>
            <a:r>
              <a:rPr lang="en-US" dirty="0"/>
              <a:t>.</a:t>
            </a:r>
            <a:endParaRPr lang="ru-RU" dirty="0"/>
          </a:p>
        </p:txBody>
      </p:sp>
      <p:sp>
        <p:nvSpPr>
          <p:cNvPr id="18435" name="Title 1">
            <a:extLst>
              <a:ext uri="{FF2B5EF4-FFF2-40B4-BE49-F238E27FC236}">
                <a16:creationId xmlns:a16="http://schemas.microsoft.com/office/drawing/2014/main" id="{E651A6C7-F2C8-4961-8B1A-25705A6B229F}"/>
              </a:ext>
            </a:extLst>
          </p:cNvPr>
          <p:cNvSpPr>
            <a:spLocks noGrp="1"/>
          </p:cNvSpPr>
          <p:nvPr>
            <p:ph type="title"/>
          </p:nvPr>
        </p:nvSpPr>
        <p:spPr>
          <a:xfrm>
            <a:off x="297718" y="343778"/>
            <a:ext cx="12043144" cy="525970"/>
          </a:xfrm>
        </p:spPr>
        <p:txBody>
          <a:bodyPr/>
          <a:lstStyle/>
          <a:p>
            <a:r>
              <a:rPr lang="en-US" b="1" dirty="0">
                <a:latin typeface="Proxima Nova Black" charset="0"/>
              </a:rPr>
              <a:t>Classes. Encapsulation</a:t>
            </a:r>
            <a:r>
              <a:rPr lang="uk-UA" b="1" dirty="0">
                <a:latin typeface="Proxima Nova Black" charset="0"/>
              </a:rPr>
              <a:t>. </a:t>
            </a:r>
            <a:r>
              <a:rPr lang="en-US" dirty="0">
                <a:latin typeface="Proxima Nova Black" charset="0"/>
              </a:rPr>
              <a:t>Protected properties</a:t>
            </a:r>
            <a:br>
              <a:rPr lang="en-US" b="1" dirty="0"/>
            </a:br>
            <a:endParaRPr lang="en-US" b="1" dirty="0">
              <a:latin typeface="Proxima Nova Black" charset="0"/>
            </a:endParaRPr>
          </a:p>
        </p:txBody>
      </p:sp>
      <p:sp>
        <p:nvSpPr>
          <p:cNvPr id="3" name="Прямоугольник 2"/>
          <p:cNvSpPr/>
          <p:nvPr/>
        </p:nvSpPr>
        <p:spPr>
          <a:xfrm>
            <a:off x="318976" y="2113425"/>
            <a:ext cx="6096000" cy="4247317"/>
          </a:xfrm>
          <a:prstGeom prst="rect">
            <a:avLst/>
          </a:prstGeom>
        </p:spPr>
        <p:txBody>
          <a:bodyPr>
            <a:spAutoFit/>
          </a:bodyPr>
          <a:lstStyle/>
          <a:p>
            <a:r>
              <a:rPr lang="en-US" dirty="0">
                <a:solidFill>
                  <a:srgbClr val="0070C0"/>
                </a:solidFill>
                <a:latin typeface="Consolas" pitchFamily="49" charset="0"/>
                <a:cs typeface="Consolas" pitchFamily="49" charset="0"/>
              </a:rPr>
              <a:t>class</a:t>
            </a:r>
            <a:r>
              <a:rPr lang="en-US" dirty="0">
                <a:latin typeface="Consolas" pitchFamily="49" charset="0"/>
                <a:cs typeface="Consolas" pitchFamily="49" charset="0"/>
              </a:rPr>
              <a:t> </a:t>
            </a:r>
            <a:r>
              <a:rPr lang="en-US" dirty="0" err="1">
                <a:solidFill>
                  <a:schemeClr val="accent4">
                    <a:lumMod val="50000"/>
                  </a:schemeClr>
                </a:solidFill>
                <a:latin typeface="Consolas" pitchFamily="49" charset="0"/>
                <a:cs typeface="Consolas" pitchFamily="49" charset="0"/>
              </a:rPr>
              <a:t>CoffeeMachine</a:t>
            </a:r>
            <a:r>
              <a:rPr lang="en-US" dirty="0">
                <a:solidFill>
                  <a:schemeClr val="accent4">
                    <a:lumMod val="50000"/>
                  </a:schemeClr>
                </a:solidFill>
                <a:latin typeface="Consolas" pitchFamily="49" charset="0"/>
                <a:cs typeface="Consolas" pitchFamily="49" charset="0"/>
              </a:rPr>
              <a:t> </a:t>
            </a:r>
            <a:r>
              <a:rPr lang="en-US" dirty="0">
                <a:latin typeface="Consolas" pitchFamily="49" charset="0"/>
                <a:cs typeface="Consolas" pitchFamily="49" charset="0"/>
              </a:rPr>
              <a:t>{</a:t>
            </a:r>
          </a:p>
          <a:p>
            <a:r>
              <a:rPr lang="en-US" dirty="0">
                <a:latin typeface="Consolas" pitchFamily="49" charset="0"/>
                <a:cs typeface="Consolas" pitchFamily="49" charset="0"/>
              </a:rPr>
              <a:t>  </a:t>
            </a:r>
            <a:r>
              <a:rPr lang="en-US" dirty="0" err="1">
                <a:solidFill>
                  <a:schemeClr val="accent4">
                    <a:lumMod val="50000"/>
                  </a:schemeClr>
                </a:solidFill>
                <a:latin typeface="Consolas" pitchFamily="49" charset="0"/>
                <a:cs typeface="Consolas" pitchFamily="49" charset="0"/>
              </a:rPr>
              <a:t>waterAmount</a:t>
            </a:r>
            <a:r>
              <a:rPr lang="en-US" dirty="0">
                <a:solidFill>
                  <a:schemeClr val="accent4">
                    <a:lumMod val="50000"/>
                  </a:schemeClr>
                </a:solidFill>
                <a:latin typeface="Consolas" pitchFamily="49" charset="0"/>
                <a:cs typeface="Consolas" pitchFamily="49" charset="0"/>
              </a:rPr>
              <a:t> </a:t>
            </a:r>
            <a:r>
              <a:rPr lang="en-US" dirty="0">
                <a:latin typeface="Consolas" pitchFamily="49" charset="0"/>
                <a:cs typeface="Consolas" pitchFamily="49" charset="0"/>
              </a:rPr>
              <a:t>= 0; // the amount of water </a:t>
            </a:r>
            <a:r>
              <a:rPr lang="uk-UA" dirty="0">
                <a:latin typeface="Consolas" pitchFamily="49" charset="0"/>
                <a:cs typeface="Consolas" pitchFamily="49" charset="0"/>
              </a:rPr>
              <a:t>				</a:t>
            </a:r>
            <a:r>
              <a:rPr lang="en-US" dirty="0">
                <a:latin typeface="Consolas" pitchFamily="49" charset="0"/>
                <a:cs typeface="Consolas" pitchFamily="49" charset="0"/>
              </a:rPr>
              <a:t>inside</a:t>
            </a:r>
          </a:p>
          <a:p>
            <a:endParaRPr lang="en-US" dirty="0">
              <a:latin typeface="Consolas" pitchFamily="49" charset="0"/>
              <a:cs typeface="Consolas" pitchFamily="49" charset="0"/>
            </a:endParaRPr>
          </a:p>
          <a:p>
            <a:r>
              <a:rPr lang="en-US" dirty="0">
                <a:latin typeface="Consolas" pitchFamily="49" charset="0"/>
                <a:cs typeface="Consolas" pitchFamily="49" charset="0"/>
              </a:rPr>
              <a:t>  </a:t>
            </a:r>
            <a:r>
              <a:rPr lang="en-US" dirty="0">
                <a:solidFill>
                  <a:srgbClr val="0070C0"/>
                </a:solidFill>
                <a:latin typeface="Consolas" pitchFamily="49" charset="0"/>
                <a:cs typeface="Consolas" pitchFamily="49" charset="0"/>
              </a:rPr>
              <a:t>constructor</a:t>
            </a:r>
            <a:r>
              <a:rPr lang="en-US" dirty="0">
                <a:latin typeface="Consolas" pitchFamily="49" charset="0"/>
                <a:cs typeface="Consolas" pitchFamily="49" charset="0"/>
              </a:rPr>
              <a:t>(</a:t>
            </a:r>
            <a:r>
              <a:rPr lang="en-US" dirty="0">
                <a:solidFill>
                  <a:schemeClr val="accent4">
                    <a:lumMod val="50000"/>
                  </a:schemeClr>
                </a:solidFill>
                <a:latin typeface="Consolas" pitchFamily="49" charset="0"/>
                <a:cs typeface="Consolas" pitchFamily="49" charset="0"/>
              </a:rPr>
              <a:t>power</a:t>
            </a:r>
            <a:r>
              <a:rPr lang="en-US" dirty="0">
                <a:latin typeface="Consolas" pitchFamily="49" charset="0"/>
                <a:cs typeface="Consolas" pitchFamily="49" charset="0"/>
              </a:rPr>
              <a:t>) {</a:t>
            </a:r>
          </a:p>
          <a:p>
            <a:r>
              <a:rPr lang="en-US" dirty="0">
                <a:latin typeface="Consolas" pitchFamily="49" charset="0"/>
                <a:cs typeface="Consolas" pitchFamily="49" charset="0"/>
              </a:rPr>
              <a:t>    </a:t>
            </a:r>
            <a:r>
              <a:rPr lang="en-US" dirty="0" err="1">
                <a:solidFill>
                  <a:schemeClr val="accent4">
                    <a:lumMod val="50000"/>
                  </a:schemeClr>
                </a:solidFill>
                <a:latin typeface="Consolas" pitchFamily="49" charset="0"/>
                <a:cs typeface="Consolas" pitchFamily="49" charset="0"/>
              </a:rPr>
              <a:t>this.power</a:t>
            </a:r>
            <a:r>
              <a:rPr lang="en-US" dirty="0">
                <a:latin typeface="Consolas" pitchFamily="49" charset="0"/>
                <a:cs typeface="Consolas" pitchFamily="49" charset="0"/>
              </a:rPr>
              <a:t> = </a:t>
            </a:r>
            <a:r>
              <a:rPr lang="en-US" dirty="0">
                <a:solidFill>
                  <a:schemeClr val="accent4">
                    <a:lumMod val="50000"/>
                  </a:schemeClr>
                </a:solidFill>
                <a:latin typeface="Consolas" pitchFamily="49" charset="0"/>
                <a:cs typeface="Consolas" pitchFamily="49" charset="0"/>
              </a:rPr>
              <a:t>power</a:t>
            </a:r>
            <a:r>
              <a:rPr lang="en-US" dirty="0">
                <a:latin typeface="Consolas" pitchFamily="49" charset="0"/>
                <a:cs typeface="Consolas" pitchFamily="49" charset="0"/>
              </a:rPr>
              <a:t>;</a:t>
            </a:r>
          </a:p>
          <a:p>
            <a:r>
              <a:rPr lang="en-US" dirty="0">
                <a:latin typeface="Consolas" pitchFamily="49" charset="0"/>
                <a:cs typeface="Consolas" pitchFamily="49" charset="0"/>
              </a:rPr>
              <a:t>    </a:t>
            </a:r>
            <a:r>
              <a:rPr lang="en-US" dirty="0">
                <a:solidFill>
                  <a:srgbClr val="0070C0"/>
                </a:solidFill>
                <a:latin typeface="Consolas" pitchFamily="49" charset="0"/>
                <a:cs typeface="Consolas" pitchFamily="49" charset="0"/>
              </a:rPr>
              <a:t>alert</a:t>
            </a:r>
            <a:r>
              <a:rPr lang="en-US" dirty="0">
                <a:latin typeface="Consolas" pitchFamily="49" charset="0"/>
                <a:cs typeface="Consolas" pitchFamily="49" charset="0"/>
              </a:rPr>
              <a:t>(`Created a coffee-machine, power: ${</a:t>
            </a:r>
            <a:r>
              <a:rPr lang="en-US" dirty="0">
                <a:solidFill>
                  <a:schemeClr val="accent4">
                    <a:lumMod val="50000"/>
                  </a:schemeClr>
                </a:solidFill>
                <a:latin typeface="Consolas" pitchFamily="49" charset="0"/>
                <a:cs typeface="Consolas" pitchFamily="49" charset="0"/>
              </a:rPr>
              <a:t>power</a:t>
            </a:r>
            <a:r>
              <a:rPr lang="en-US" dirty="0">
                <a:latin typeface="Consolas" pitchFamily="49" charset="0"/>
                <a:cs typeface="Consolas" pitchFamily="49" charset="0"/>
              </a:rPr>
              <a:t>}` );</a:t>
            </a:r>
          </a:p>
          <a:p>
            <a:r>
              <a:rPr lang="en-US" dirty="0">
                <a:latin typeface="Consolas" pitchFamily="49" charset="0"/>
                <a:cs typeface="Consolas" pitchFamily="49" charset="0"/>
              </a:rPr>
              <a:t>  }</a:t>
            </a:r>
          </a:p>
          <a:p>
            <a:r>
              <a:rPr lang="en-US" dirty="0">
                <a:latin typeface="Consolas" pitchFamily="49" charset="0"/>
                <a:cs typeface="Consolas" pitchFamily="49" charset="0"/>
              </a:rPr>
              <a:t>}</a:t>
            </a:r>
          </a:p>
          <a:p>
            <a:r>
              <a:rPr lang="en-US" dirty="0">
                <a:latin typeface="Consolas" pitchFamily="49" charset="0"/>
                <a:cs typeface="Consolas" pitchFamily="49" charset="0"/>
              </a:rPr>
              <a:t>// create the coffee machine</a:t>
            </a:r>
          </a:p>
          <a:p>
            <a:r>
              <a:rPr lang="en-US" dirty="0">
                <a:solidFill>
                  <a:srgbClr val="0070C0"/>
                </a:solidFill>
                <a:latin typeface="Consolas" pitchFamily="49" charset="0"/>
                <a:cs typeface="Consolas" pitchFamily="49" charset="0"/>
              </a:rPr>
              <a:t>let </a:t>
            </a:r>
            <a:r>
              <a:rPr lang="en-US" dirty="0" err="1">
                <a:solidFill>
                  <a:schemeClr val="accent4">
                    <a:lumMod val="50000"/>
                  </a:schemeClr>
                </a:solidFill>
                <a:latin typeface="Consolas" pitchFamily="49" charset="0"/>
                <a:cs typeface="Consolas" pitchFamily="49" charset="0"/>
              </a:rPr>
              <a:t>coffeeMachine</a:t>
            </a:r>
            <a:r>
              <a:rPr lang="en-US" dirty="0">
                <a:solidFill>
                  <a:schemeClr val="accent4">
                    <a:lumMod val="50000"/>
                  </a:schemeClr>
                </a:solidFill>
                <a:latin typeface="Consolas" pitchFamily="49" charset="0"/>
                <a:cs typeface="Consolas" pitchFamily="49" charset="0"/>
              </a:rPr>
              <a:t> </a:t>
            </a:r>
            <a:r>
              <a:rPr lang="en-US" dirty="0">
                <a:latin typeface="Consolas" pitchFamily="49" charset="0"/>
                <a:cs typeface="Consolas" pitchFamily="49" charset="0"/>
              </a:rPr>
              <a:t>= </a:t>
            </a:r>
            <a:r>
              <a:rPr lang="en-US" dirty="0">
                <a:solidFill>
                  <a:srgbClr val="0070C0"/>
                </a:solidFill>
                <a:latin typeface="Consolas" pitchFamily="49" charset="0"/>
                <a:cs typeface="Consolas" pitchFamily="49" charset="0"/>
              </a:rPr>
              <a:t>new</a:t>
            </a:r>
            <a:r>
              <a:rPr lang="en-US" dirty="0">
                <a:latin typeface="Consolas" pitchFamily="49" charset="0"/>
                <a:cs typeface="Consolas" pitchFamily="49" charset="0"/>
              </a:rPr>
              <a:t> </a:t>
            </a:r>
            <a:r>
              <a:rPr lang="en-US" dirty="0" err="1">
                <a:solidFill>
                  <a:schemeClr val="accent4">
                    <a:lumMod val="50000"/>
                  </a:schemeClr>
                </a:solidFill>
                <a:latin typeface="Consolas" pitchFamily="49" charset="0"/>
                <a:cs typeface="Consolas" pitchFamily="49" charset="0"/>
              </a:rPr>
              <a:t>CoffeeMachine</a:t>
            </a:r>
            <a:r>
              <a:rPr lang="en-US" dirty="0">
                <a:latin typeface="Consolas" pitchFamily="49" charset="0"/>
                <a:cs typeface="Consolas" pitchFamily="49" charset="0"/>
              </a:rPr>
              <a:t>(100);</a:t>
            </a:r>
          </a:p>
          <a:p>
            <a:endParaRPr lang="en-US" dirty="0">
              <a:latin typeface="Consolas" pitchFamily="49" charset="0"/>
              <a:cs typeface="Consolas" pitchFamily="49" charset="0"/>
            </a:endParaRPr>
          </a:p>
          <a:p>
            <a:r>
              <a:rPr lang="en-US" dirty="0">
                <a:latin typeface="Consolas" pitchFamily="49" charset="0"/>
                <a:cs typeface="Consolas" pitchFamily="49" charset="0"/>
              </a:rPr>
              <a:t>// add water</a:t>
            </a:r>
          </a:p>
          <a:p>
            <a:r>
              <a:rPr lang="en-US" dirty="0" err="1">
                <a:solidFill>
                  <a:schemeClr val="accent4">
                    <a:lumMod val="50000"/>
                  </a:schemeClr>
                </a:solidFill>
                <a:latin typeface="Consolas" pitchFamily="49" charset="0"/>
                <a:cs typeface="Consolas" pitchFamily="49" charset="0"/>
              </a:rPr>
              <a:t>coffeeMachine.waterAmount</a:t>
            </a:r>
            <a:r>
              <a:rPr lang="en-US" dirty="0">
                <a:latin typeface="Consolas" pitchFamily="49" charset="0"/>
                <a:cs typeface="Consolas" pitchFamily="49" charset="0"/>
              </a:rPr>
              <a:t> = 200;</a:t>
            </a:r>
            <a:endParaRPr lang="ru-RU" dirty="0">
              <a:latin typeface="Consolas" pitchFamily="49" charset="0"/>
              <a:cs typeface="Consolas" pitchFamily="49" charset="0"/>
            </a:endParaRPr>
          </a:p>
        </p:txBody>
      </p:sp>
      <p:sp>
        <p:nvSpPr>
          <p:cNvPr id="4" name="Прямоугольник 3"/>
          <p:cNvSpPr/>
          <p:nvPr/>
        </p:nvSpPr>
        <p:spPr>
          <a:xfrm>
            <a:off x="6414976" y="2056686"/>
            <a:ext cx="5801833" cy="4801314"/>
          </a:xfrm>
          <a:prstGeom prst="rect">
            <a:avLst/>
          </a:prstGeom>
        </p:spPr>
        <p:txBody>
          <a:bodyPr wrap="square">
            <a:spAutoFit/>
          </a:bodyPr>
          <a:lstStyle/>
          <a:p>
            <a:r>
              <a:rPr lang="en-US" dirty="0">
                <a:solidFill>
                  <a:srgbClr val="0070C0"/>
                </a:solidFill>
                <a:latin typeface="Consolas" pitchFamily="49" charset="0"/>
                <a:cs typeface="Consolas" pitchFamily="49" charset="0"/>
              </a:rPr>
              <a:t>class</a:t>
            </a:r>
            <a:r>
              <a:rPr lang="en-US" dirty="0">
                <a:latin typeface="Consolas" pitchFamily="49" charset="0"/>
                <a:cs typeface="Consolas" pitchFamily="49" charset="0"/>
              </a:rPr>
              <a:t> </a:t>
            </a:r>
            <a:r>
              <a:rPr lang="en-US" dirty="0" err="1">
                <a:solidFill>
                  <a:schemeClr val="accent4">
                    <a:lumMod val="50000"/>
                  </a:schemeClr>
                </a:solidFill>
                <a:latin typeface="Consolas" pitchFamily="49" charset="0"/>
                <a:cs typeface="Consolas" pitchFamily="49" charset="0"/>
              </a:rPr>
              <a:t>CoffeeMachine</a:t>
            </a:r>
            <a:r>
              <a:rPr lang="en-US" dirty="0">
                <a:solidFill>
                  <a:schemeClr val="accent4">
                    <a:lumMod val="50000"/>
                  </a:schemeClr>
                </a:solidFill>
                <a:latin typeface="Consolas" pitchFamily="49" charset="0"/>
                <a:cs typeface="Consolas" pitchFamily="49" charset="0"/>
              </a:rPr>
              <a:t> </a:t>
            </a:r>
            <a:r>
              <a:rPr lang="en-US" dirty="0">
                <a:latin typeface="Consolas" pitchFamily="49" charset="0"/>
                <a:cs typeface="Consolas" pitchFamily="49" charset="0"/>
              </a:rPr>
              <a:t>{</a:t>
            </a:r>
          </a:p>
          <a:p>
            <a:r>
              <a:rPr lang="en-US" dirty="0">
                <a:latin typeface="Consolas" pitchFamily="49" charset="0"/>
                <a:cs typeface="Consolas" pitchFamily="49" charset="0"/>
              </a:rPr>
              <a:t>  </a:t>
            </a:r>
            <a:r>
              <a:rPr lang="en-US" dirty="0">
                <a:solidFill>
                  <a:schemeClr val="accent4">
                    <a:lumMod val="50000"/>
                  </a:schemeClr>
                </a:solidFill>
                <a:latin typeface="Consolas" pitchFamily="49" charset="0"/>
                <a:cs typeface="Consolas" pitchFamily="49" charset="0"/>
              </a:rPr>
              <a:t>_</a:t>
            </a:r>
            <a:r>
              <a:rPr lang="en-US" dirty="0" err="1">
                <a:solidFill>
                  <a:schemeClr val="accent4">
                    <a:lumMod val="50000"/>
                  </a:schemeClr>
                </a:solidFill>
                <a:latin typeface="Consolas" pitchFamily="49" charset="0"/>
                <a:cs typeface="Consolas" pitchFamily="49" charset="0"/>
              </a:rPr>
              <a:t>waterAmount</a:t>
            </a:r>
            <a:r>
              <a:rPr lang="en-US" dirty="0">
                <a:solidFill>
                  <a:schemeClr val="accent4">
                    <a:lumMod val="50000"/>
                  </a:schemeClr>
                </a:solidFill>
                <a:latin typeface="Consolas" pitchFamily="49" charset="0"/>
                <a:cs typeface="Consolas" pitchFamily="49" charset="0"/>
              </a:rPr>
              <a:t> </a:t>
            </a:r>
            <a:r>
              <a:rPr lang="en-US" dirty="0">
                <a:latin typeface="Consolas" pitchFamily="49" charset="0"/>
                <a:cs typeface="Consolas" pitchFamily="49" charset="0"/>
              </a:rPr>
              <a:t>= 0;</a:t>
            </a:r>
          </a:p>
          <a:p>
            <a:r>
              <a:rPr lang="en-US" dirty="0">
                <a:latin typeface="Consolas" pitchFamily="49" charset="0"/>
                <a:cs typeface="Consolas" pitchFamily="49" charset="0"/>
              </a:rPr>
              <a:t>  </a:t>
            </a:r>
            <a:r>
              <a:rPr lang="en-US" dirty="0">
                <a:solidFill>
                  <a:srgbClr val="0070C0"/>
                </a:solidFill>
                <a:latin typeface="Consolas" pitchFamily="49" charset="0"/>
                <a:cs typeface="Consolas" pitchFamily="49" charset="0"/>
              </a:rPr>
              <a:t>set</a:t>
            </a:r>
            <a:r>
              <a:rPr lang="en-US" dirty="0">
                <a:latin typeface="Consolas" pitchFamily="49" charset="0"/>
                <a:cs typeface="Consolas" pitchFamily="49" charset="0"/>
              </a:rPr>
              <a:t> </a:t>
            </a:r>
            <a:r>
              <a:rPr lang="en-US" dirty="0" err="1">
                <a:solidFill>
                  <a:schemeClr val="accent4">
                    <a:lumMod val="50000"/>
                  </a:schemeClr>
                </a:solidFill>
                <a:latin typeface="Consolas" pitchFamily="49" charset="0"/>
                <a:cs typeface="Consolas" pitchFamily="49" charset="0"/>
              </a:rPr>
              <a:t>waterAmount</a:t>
            </a:r>
            <a:r>
              <a:rPr lang="en-US" dirty="0">
                <a:latin typeface="Consolas" pitchFamily="49" charset="0"/>
                <a:cs typeface="Consolas" pitchFamily="49" charset="0"/>
              </a:rPr>
              <a:t>(value) {</a:t>
            </a:r>
          </a:p>
          <a:p>
            <a:r>
              <a:rPr lang="en-US" dirty="0">
                <a:latin typeface="Consolas" pitchFamily="49" charset="0"/>
                <a:cs typeface="Consolas" pitchFamily="49" charset="0"/>
              </a:rPr>
              <a:t>    </a:t>
            </a:r>
            <a:r>
              <a:rPr lang="en-US" dirty="0">
                <a:solidFill>
                  <a:srgbClr val="0070C0"/>
                </a:solidFill>
                <a:latin typeface="Consolas" pitchFamily="49" charset="0"/>
                <a:cs typeface="Consolas" pitchFamily="49" charset="0"/>
              </a:rPr>
              <a:t>if</a:t>
            </a:r>
            <a:r>
              <a:rPr lang="en-US" dirty="0">
                <a:latin typeface="Consolas" pitchFamily="49" charset="0"/>
                <a:cs typeface="Consolas" pitchFamily="49" charset="0"/>
              </a:rPr>
              <a:t> (</a:t>
            </a:r>
            <a:r>
              <a:rPr lang="en-US" dirty="0">
                <a:solidFill>
                  <a:schemeClr val="accent4">
                    <a:lumMod val="50000"/>
                  </a:schemeClr>
                </a:solidFill>
                <a:latin typeface="Consolas" pitchFamily="49" charset="0"/>
                <a:cs typeface="Consolas" pitchFamily="49" charset="0"/>
              </a:rPr>
              <a:t>value</a:t>
            </a:r>
            <a:r>
              <a:rPr lang="en-US" dirty="0">
                <a:latin typeface="Consolas" pitchFamily="49" charset="0"/>
                <a:cs typeface="Consolas" pitchFamily="49" charset="0"/>
              </a:rPr>
              <a:t> &lt; 0) </a:t>
            </a:r>
            <a:r>
              <a:rPr lang="en-US" dirty="0">
                <a:solidFill>
                  <a:srgbClr val="0070C0"/>
                </a:solidFill>
                <a:latin typeface="Consolas" pitchFamily="49" charset="0"/>
                <a:cs typeface="Consolas" pitchFamily="49" charset="0"/>
              </a:rPr>
              <a:t>throw</a:t>
            </a:r>
            <a:r>
              <a:rPr lang="en-US" dirty="0">
                <a:latin typeface="Consolas" pitchFamily="49" charset="0"/>
                <a:cs typeface="Consolas" pitchFamily="49" charset="0"/>
              </a:rPr>
              <a:t> </a:t>
            </a:r>
            <a:r>
              <a:rPr lang="en-US" dirty="0">
                <a:solidFill>
                  <a:srgbClr val="0070C0"/>
                </a:solidFill>
                <a:latin typeface="Consolas" pitchFamily="49" charset="0"/>
                <a:cs typeface="Consolas" pitchFamily="49" charset="0"/>
              </a:rPr>
              <a:t>new</a:t>
            </a:r>
            <a:r>
              <a:rPr lang="en-US" dirty="0">
                <a:latin typeface="Consolas" pitchFamily="49" charset="0"/>
                <a:cs typeface="Consolas" pitchFamily="49" charset="0"/>
              </a:rPr>
              <a:t> Error("Negative water");</a:t>
            </a:r>
          </a:p>
          <a:p>
            <a:r>
              <a:rPr lang="en-US" dirty="0">
                <a:latin typeface="Consolas" pitchFamily="49" charset="0"/>
                <a:cs typeface="Consolas" pitchFamily="49" charset="0"/>
              </a:rPr>
              <a:t>    </a:t>
            </a:r>
            <a:r>
              <a:rPr lang="en-US" dirty="0">
                <a:solidFill>
                  <a:srgbClr val="0070C0"/>
                </a:solidFill>
                <a:latin typeface="Consolas" pitchFamily="49" charset="0"/>
                <a:cs typeface="Consolas" pitchFamily="49" charset="0"/>
              </a:rPr>
              <a:t>this</a:t>
            </a:r>
            <a:r>
              <a:rPr lang="en-US" dirty="0">
                <a:solidFill>
                  <a:schemeClr val="accent4">
                    <a:lumMod val="50000"/>
                  </a:schemeClr>
                </a:solidFill>
                <a:latin typeface="Consolas" pitchFamily="49" charset="0"/>
                <a:cs typeface="Consolas" pitchFamily="49" charset="0"/>
              </a:rPr>
              <a:t>._</a:t>
            </a:r>
            <a:r>
              <a:rPr lang="en-US" dirty="0" err="1">
                <a:solidFill>
                  <a:schemeClr val="accent4">
                    <a:lumMod val="50000"/>
                  </a:schemeClr>
                </a:solidFill>
                <a:latin typeface="Consolas" pitchFamily="49" charset="0"/>
                <a:cs typeface="Consolas" pitchFamily="49" charset="0"/>
              </a:rPr>
              <a:t>waterAmount</a:t>
            </a:r>
            <a:r>
              <a:rPr lang="en-US" dirty="0">
                <a:solidFill>
                  <a:schemeClr val="accent4">
                    <a:lumMod val="50000"/>
                  </a:schemeClr>
                </a:solidFill>
                <a:latin typeface="Consolas" pitchFamily="49" charset="0"/>
                <a:cs typeface="Consolas" pitchFamily="49" charset="0"/>
              </a:rPr>
              <a:t> </a:t>
            </a:r>
            <a:r>
              <a:rPr lang="en-US" dirty="0">
                <a:latin typeface="Consolas" pitchFamily="49" charset="0"/>
                <a:cs typeface="Consolas" pitchFamily="49" charset="0"/>
              </a:rPr>
              <a:t>= value;</a:t>
            </a:r>
          </a:p>
          <a:p>
            <a:r>
              <a:rPr lang="en-US" dirty="0">
                <a:latin typeface="Consolas" pitchFamily="49" charset="0"/>
                <a:cs typeface="Consolas" pitchFamily="49" charset="0"/>
              </a:rPr>
              <a:t>  }</a:t>
            </a:r>
          </a:p>
          <a:p>
            <a:r>
              <a:rPr lang="en-US" dirty="0">
                <a:latin typeface="Consolas" pitchFamily="49" charset="0"/>
                <a:cs typeface="Consolas" pitchFamily="49" charset="0"/>
              </a:rPr>
              <a:t>  </a:t>
            </a:r>
            <a:r>
              <a:rPr lang="en-US" dirty="0">
                <a:solidFill>
                  <a:srgbClr val="0070C0"/>
                </a:solidFill>
                <a:latin typeface="Consolas" pitchFamily="49" charset="0"/>
                <a:cs typeface="Consolas" pitchFamily="49" charset="0"/>
              </a:rPr>
              <a:t>get</a:t>
            </a:r>
            <a:r>
              <a:rPr lang="en-US" dirty="0">
                <a:latin typeface="Consolas" pitchFamily="49" charset="0"/>
                <a:cs typeface="Consolas" pitchFamily="49" charset="0"/>
              </a:rPr>
              <a:t> </a:t>
            </a:r>
            <a:r>
              <a:rPr lang="en-US" dirty="0" err="1">
                <a:solidFill>
                  <a:schemeClr val="accent4">
                    <a:lumMod val="50000"/>
                  </a:schemeClr>
                </a:solidFill>
                <a:latin typeface="Consolas" pitchFamily="49" charset="0"/>
                <a:cs typeface="Consolas" pitchFamily="49" charset="0"/>
              </a:rPr>
              <a:t>waterAmount</a:t>
            </a:r>
            <a:r>
              <a:rPr lang="en-US" dirty="0">
                <a:latin typeface="Consolas" pitchFamily="49" charset="0"/>
                <a:cs typeface="Consolas" pitchFamily="49" charset="0"/>
              </a:rPr>
              <a:t>() {</a:t>
            </a:r>
          </a:p>
          <a:p>
            <a:r>
              <a:rPr lang="en-US" dirty="0">
                <a:latin typeface="Consolas" pitchFamily="49" charset="0"/>
                <a:cs typeface="Consolas" pitchFamily="49" charset="0"/>
              </a:rPr>
              <a:t>    </a:t>
            </a:r>
            <a:r>
              <a:rPr lang="en-US" dirty="0">
                <a:solidFill>
                  <a:srgbClr val="0070C0"/>
                </a:solidFill>
                <a:latin typeface="Consolas" pitchFamily="49" charset="0"/>
                <a:cs typeface="Consolas" pitchFamily="49" charset="0"/>
              </a:rPr>
              <a:t>return</a:t>
            </a:r>
            <a:r>
              <a:rPr lang="en-US" dirty="0">
                <a:latin typeface="Consolas" pitchFamily="49" charset="0"/>
                <a:cs typeface="Consolas" pitchFamily="49" charset="0"/>
              </a:rPr>
              <a:t> </a:t>
            </a:r>
            <a:r>
              <a:rPr lang="en-US" dirty="0">
                <a:solidFill>
                  <a:srgbClr val="0070C0"/>
                </a:solidFill>
                <a:latin typeface="Consolas" pitchFamily="49" charset="0"/>
                <a:cs typeface="Consolas" pitchFamily="49" charset="0"/>
              </a:rPr>
              <a:t>this</a:t>
            </a:r>
            <a:r>
              <a:rPr lang="en-US" dirty="0">
                <a:solidFill>
                  <a:schemeClr val="accent4">
                    <a:lumMod val="50000"/>
                  </a:schemeClr>
                </a:solidFill>
                <a:latin typeface="Consolas" pitchFamily="49" charset="0"/>
                <a:cs typeface="Consolas" pitchFamily="49" charset="0"/>
              </a:rPr>
              <a:t>._</a:t>
            </a:r>
            <a:r>
              <a:rPr lang="en-US" dirty="0" err="1">
                <a:solidFill>
                  <a:schemeClr val="accent4">
                    <a:lumMod val="50000"/>
                  </a:schemeClr>
                </a:solidFill>
                <a:latin typeface="Consolas" pitchFamily="49" charset="0"/>
                <a:cs typeface="Consolas" pitchFamily="49" charset="0"/>
              </a:rPr>
              <a:t>waterAmount</a:t>
            </a:r>
            <a:r>
              <a:rPr lang="en-US" dirty="0">
                <a:solidFill>
                  <a:schemeClr val="accent4">
                    <a:lumMod val="50000"/>
                  </a:schemeClr>
                </a:solidFill>
                <a:latin typeface="Consolas" pitchFamily="49" charset="0"/>
                <a:cs typeface="Consolas" pitchFamily="49" charset="0"/>
              </a:rPr>
              <a:t>;</a:t>
            </a:r>
          </a:p>
          <a:p>
            <a:r>
              <a:rPr lang="en-US" dirty="0">
                <a:solidFill>
                  <a:schemeClr val="accent4">
                    <a:lumMod val="50000"/>
                  </a:schemeClr>
                </a:solidFill>
                <a:latin typeface="Consolas" pitchFamily="49" charset="0"/>
                <a:cs typeface="Consolas" pitchFamily="49" charset="0"/>
              </a:rPr>
              <a:t>  }</a:t>
            </a:r>
          </a:p>
          <a:p>
            <a:r>
              <a:rPr lang="en-US" dirty="0">
                <a:latin typeface="Consolas" pitchFamily="49" charset="0"/>
                <a:cs typeface="Consolas" pitchFamily="49" charset="0"/>
              </a:rPr>
              <a:t>  </a:t>
            </a:r>
            <a:r>
              <a:rPr lang="en-US" dirty="0">
                <a:solidFill>
                  <a:srgbClr val="0070C0"/>
                </a:solidFill>
                <a:latin typeface="Consolas" pitchFamily="49" charset="0"/>
                <a:cs typeface="Consolas" pitchFamily="49" charset="0"/>
              </a:rPr>
              <a:t>constructor</a:t>
            </a:r>
            <a:r>
              <a:rPr lang="en-US" dirty="0">
                <a:latin typeface="Consolas" pitchFamily="49" charset="0"/>
                <a:cs typeface="Consolas" pitchFamily="49" charset="0"/>
              </a:rPr>
              <a:t>(</a:t>
            </a:r>
            <a:r>
              <a:rPr lang="en-US" dirty="0">
                <a:solidFill>
                  <a:schemeClr val="accent4">
                    <a:lumMod val="50000"/>
                  </a:schemeClr>
                </a:solidFill>
                <a:latin typeface="Consolas" pitchFamily="49" charset="0"/>
                <a:cs typeface="Consolas" pitchFamily="49" charset="0"/>
              </a:rPr>
              <a:t>power</a:t>
            </a:r>
            <a:r>
              <a:rPr lang="en-US" dirty="0">
                <a:latin typeface="Consolas" pitchFamily="49" charset="0"/>
                <a:cs typeface="Consolas" pitchFamily="49" charset="0"/>
              </a:rPr>
              <a:t>) {</a:t>
            </a:r>
          </a:p>
          <a:p>
            <a:r>
              <a:rPr lang="en-US" dirty="0">
                <a:latin typeface="Consolas" pitchFamily="49" charset="0"/>
                <a:cs typeface="Consolas" pitchFamily="49" charset="0"/>
              </a:rPr>
              <a:t>    </a:t>
            </a:r>
            <a:r>
              <a:rPr lang="en-US" dirty="0" err="1">
                <a:solidFill>
                  <a:srgbClr val="0070C0"/>
                </a:solidFill>
                <a:latin typeface="Consolas" pitchFamily="49" charset="0"/>
                <a:cs typeface="Consolas" pitchFamily="49" charset="0"/>
              </a:rPr>
              <a:t>this</a:t>
            </a:r>
            <a:r>
              <a:rPr lang="en-US" dirty="0" err="1">
                <a:latin typeface="Consolas" pitchFamily="49" charset="0"/>
                <a:cs typeface="Consolas" pitchFamily="49" charset="0"/>
              </a:rPr>
              <a:t>.</a:t>
            </a:r>
            <a:r>
              <a:rPr lang="en-US" dirty="0" err="1">
                <a:solidFill>
                  <a:schemeClr val="accent4">
                    <a:lumMod val="50000"/>
                  </a:schemeClr>
                </a:solidFill>
                <a:latin typeface="Consolas" pitchFamily="49" charset="0"/>
                <a:cs typeface="Consolas" pitchFamily="49" charset="0"/>
              </a:rPr>
              <a:t>_power</a:t>
            </a:r>
            <a:r>
              <a:rPr lang="en-US" dirty="0">
                <a:solidFill>
                  <a:schemeClr val="accent4">
                    <a:lumMod val="50000"/>
                  </a:schemeClr>
                </a:solidFill>
                <a:latin typeface="Consolas" pitchFamily="49" charset="0"/>
                <a:cs typeface="Consolas" pitchFamily="49" charset="0"/>
              </a:rPr>
              <a:t> </a:t>
            </a:r>
            <a:r>
              <a:rPr lang="en-US" dirty="0">
                <a:latin typeface="Consolas" pitchFamily="49" charset="0"/>
                <a:cs typeface="Consolas" pitchFamily="49" charset="0"/>
              </a:rPr>
              <a:t>= </a:t>
            </a:r>
            <a:r>
              <a:rPr lang="en-US" dirty="0">
                <a:solidFill>
                  <a:schemeClr val="accent4">
                    <a:lumMod val="50000"/>
                  </a:schemeClr>
                </a:solidFill>
                <a:latin typeface="Consolas" pitchFamily="49" charset="0"/>
                <a:cs typeface="Consolas" pitchFamily="49" charset="0"/>
              </a:rPr>
              <a:t>power</a:t>
            </a:r>
            <a:r>
              <a:rPr lang="en-US" dirty="0">
                <a:latin typeface="Consolas" pitchFamily="49" charset="0"/>
                <a:cs typeface="Consolas" pitchFamily="49" charset="0"/>
              </a:rPr>
              <a:t>;</a:t>
            </a:r>
          </a:p>
          <a:p>
            <a:r>
              <a:rPr lang="en-US" dirty="0">
                <a:latin typeface="Consolas" pitchFamily="49" charset="0"/>
                <a:cs typeface="Consolas" pitchFamily="49" charset="0"/>
              </a:rPr>
              <a:t>  }</a:t>
            </a:r>
          </a:p>
          <a:p>
            <a:r>
              <a:rPr lang="en-US" dirty="0">
                <a:latin typeface="Consolas" pitchFamily="49" charset="0"/>
                <a:cs typeface="Consolas" pitchFamily="49" charset="0"/>
              </a:rPr>
              <a:t>}</a:t>
            </a:r>
          </a:p>
          <a:p>
            <a:r>
              <a:rPr lang="en-US" dirty="0">
                <a:solidFill>
                  <a:srgbClr val="0070C0"/>
                </a:solidFill>
                <a:latin typeface="Consolas" pitchFamily="49" charset="0"/>
                <a:cs typeface="Consolas" pitchFamily="49" charset="0"/>
              </a:rPr>
              <a:t>let</a:t>
            </a:r>
            <a:r>
              <a:rPr lang="en-US" dirty="0">
                <a:latin typeface="Consolas" pitchFamily="49" charset="0"/>
                <a:cs typeface="Consolas" pitchFamily="49" charset="0"/>
              </a:rPr>
              <a:t> </a:t>
            </a:r>
            <a:r>
              <a:rPr lang="en-US" dirty="0" err="1">
                <a:solidFill>
                  <a:schemeClr val="accent4">
                    <a:lumMod val="50000"/>
                  </a:schemeClr>
                </a:solidFill>
                <a:latin typeface="Consolas" pitchFamily="49" charset="0"/>
                <a:cs typeface="Consolas" pitchFamily="49" charset="0"/>
              </a:rPr>
              <a:t>coffeeMachine</a:t>
            </a:r>
            <a:r>
              <a:rPr lang="en-US" dirty="0">
                <a:solidFill>
                  <a:schemeClr val="accent4">
                    <a:lumMod val="50000"/>
                  </a:schemeClr>
                </a:solidFill>
                <a:latin typeface="Consolas" pitchFamily="49" charset="0"/>
                <a:cs typeface="Consolas" pitchFamily="49" charset="0"/>
              </a:rPr>
              <a:t> </a:t>
            </a:r>
            <a:r>
              <a:rPr lang="en-US" dirty="0">
                <a:latin typeface="Consolas" pitchFamily="49" charset="0"/>
                <a:cs typeface="Consolas" pitchFamily="49" charset="0"/>
              </a:rPr>
              <a:t>= </a:t>
            </a:r>
            <a:r>
              <a:rPr lang="en-US" dirty="0">
                <a:solidFill>
                  <a:srgbClr val="0070C0"/>
                </a:solidFill>
                <a:latin typeface="Consolas" pitchFamily="49" charset="0"/>
                <a:cs typeface="Consolas" pitchFamily="49" charset="0"/>
              </a:rPr>
              <a:t>new</a:t>
            </a:r>
            <a:r>
              <a:rPr lang="en-US" dirty="0">
                <a:latin typeface="Consolas" pitchFamily="49" charset="0"/>
                <a:cs typeface="Consolas" pitchFamily="49" charset="0"/>
              </a:rPr>
              <a:t> </a:t>
            </a:r>
            <a:r>
              <a:rPr lang="en-US" dirty="0" err="1">
                <a:solidFill>
                  <a:schemeClr val="accent4">
                    <a:lumMod val="50000"/>
                  </a:schemeClr>
                </a:solidFill>
                <a:latin typeface="Consolas" pitchFamily="49" charset="0"/>
                <a:cs typeface="Consolas" pitchFamily="49" charset="0"/>
              </a:rPr>
              <a:t>CoffeeMachine</a:t>
            </a:r>
            <a:r>
              <a:rPr lang="en-US" dirty="0">
                <a:latin typeface="Consolas" pitchFamily="49" charset="0"/>
                <a:cs typeface="Consolas" pitchFamily="49" charset="0"/>
              </a:rPr>
              <a:t>(100);</a:t>
            </a:r>
          </a:p>
          <a:p>
            <a:r>
              <a:rPr lang="en-US" dirty="0" err="1">
                <a:solidFill>
                  <a:schemeClr val="accent4">
                    <a:lumMod val="50000"/>
                  </a:schemeClr>
                </a:solidFill>
                <a:latin typeface="Consolas" pitchFamily="49" charset="0"/>
                <a:cs typeface="Consolas" pitchFamily="49" charset="0"/>
              </a:rPr>
              <a:t>coffeeMachine.waterAmount</a:t>
            </a:r>
            <a:r>
              <a:rPr lang="en-US" dirty="0">
                <a:latin typeface="Consolas" pitchFamily="49" charset="0"/>
                <a:cs typeface="Consolas" pitchFamily="49" charset="0"/>
              </a:rPr>
              <a:t> = -10; // Error: </a:t>
            </a:r>
            <a:r>
              <a:rPr lang="uk-UA" dirty="0">
                <a:latin typeface="Consolas" pitchFamily="49" charset="0"/>
                <a:cs typeface="Consolas" pitchFamily="49" charset="0"/>
              </a:rPr>
              <a:t>					</a:t>
            </a:r>
            <a:r>
              <a:rPr lang="en-US" dirty="0">
                <a:latin typeface="Consolas" pitchFamily="49" charset="0"/>
                <a:cs typeface="Consolas" pitchFamily="49" charset="0"/>
              </a:rPr>
              <a:t>Negative water</a:t>
            </a:r>
            <a:endParaRPr lang="ru-RU" dirty="0">
              <a:latin typeface="Consolas" pitchFamily="49" charset="0"/>
              <a:cs typeface="Consolas" pitchFamily="49" charset="0"/>
            </a:endParaRPr>
          </a:p>
        </p:txBody>
      </p:sp>
    </p:spTree>
    <p:extLst>
      <p:ext uri="{BB962C8B-B14F-4D97-AF65-F5344CB8AC3E}">
        <p14:creationId xmlns:p14="http://schemas.microsoft.com/office/powerpoint/2010/main" val="2363789812"/>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7" name="Content Placeholder 2">
            <a:extLst>
              <a:ext uri="{FF2B5EF4-FFF2-40B4-BE49-F238E27FC236}">
                <a16:creationId xmlns:a16="http://schemas.microsoft.com/office/drawing/2014/main" id="{2A46A0C8-8743-44F3-ADA4-31065EC466D4}"/>
              </a:ext>
            </a:extLst>
          </p:cNvPr>
          <p:cNvSpPr>
            <a:spLocks noGrp="1"/>
          </p:cNvSpPr>
          <p:nvPr>
            <p:ph type="body" sz="quarter" idx="10"/>
          </p:nvPr>
        </p:nvSpPr>
        <p:spPr>
          <a:xfrm>
            <a:off x="362858" y="1052731"/>
            <a:ext cx="11494709" cy="5358697"/>
          </a:xfrm>
        </p:spPr>
        <p:txBody>
          <a:bodyPr rtlCol="0">
            <a:normAutofit/>
          </a:bodyPr>
          <a:lstStyle/>
          <a:p>
            <a:r>
              <a:rPr lang="en-US" dirty="0"/>
              <a:t>There’s a finished JavaScript proposal, almost in the standard, that provides language-level support for </a:t>
            </a:r>
            <a:r>
              <a:rPr lang="en-US" b="1" dirty="0">
                <a:solidFill>
                  <a:srgbClr val="7030A0"/>
                </a:solidFill>
              </a:rPr>
              <a:t>private properties and methods</a:t>
            </a:r>
            <a:r>
              <a:rPr lang="en-US" dirty="0"/>
              <a:t>.</a:t>
            </a:r>
          </a:p>
          <a:p>
            <a:r>
              <a:rPr lang="en-US" b="1" dirty="0">
                <a:solidFill>
                  <a:srgbClr val="7030A0"/>
                </a:solidFill>
              </a:rPr>
              <a:t>Privates</a:t>
            </a:r>
            <a:r>
              <a:rPr lang="en-US" dirty="0">
                <a:solidFill>
                  <a:srgbClr val="7030A0"/>
                </a:solidFill>
              </a:rPr>
              <a:t> </a:t>
            </a:r>
            <a:r>
              <a:rPr lang="en-US" dirty="0"/>
              <a:t>should start with </a:t>
            </a:r>
            <a:r>
              <a:rPr lang="en-US" b="1" dirty="0">
                <a:solidFill>
                  <a:srgbClr val="7030A0"/>
                </a:solidFill>
              </a:rPr>
              <a:t>#</a:t>
            </a:r>
            <a:r>
              <a:rPr lang="en-US" dirty="0"/>
              <a:t>. They are only accessible from inside the class.</a:t>
            </a:r>
          </a:p>
        </p:txBody>
      </p:sp>
      <p:sp>
        <p:nvSpPr>
          <p:cNvPr id="18435" name="Title 1">
            <a:extLst>
              <a:ext uri="{FF2B5EF4-FFF2-40B4-BE49-F238E27FC236}">
                <a16:creationId xmlns:a16="http://schemas.microsoft.com/office/drawing/2014/main" id="{E651A6C7-F2C8-4961-8B1A-25705A6B229F}"/>
              </a:ext>
            </a:extLst>
          </p:cNvPr>
          <p:cNvSpPr>
            <a:spLocks noGrp="1"/>
          </p:cNvSpPr>
          <p:nvPr>
            <p:ph type="title"/>
          </p:nvPr>
        </p:nvSpPr>
        <p:spPr>
          <a:xfrm>
            <a:off x="297718" y="343778"/>
            <a:ext cx="12043144" cy="525970"/>
          </a:xfrm>
        </p:spPr>
        <p:txBody>
          <a:bodyPr/>
          <a:lstStyle/>
          <a:p>
            <a:r>
              <a:rPr lang="en-US" b="1" dirty="0">
                <a:latin typeface="Proxima Nova Black" charset="0"/>
              </a:rPr>
              <a:t>Classes. Encapsulation</a:t>
            </a:r>
            <a:r>
              <a:rPr lang="uk-UA" b="1" dirty="0">
                <a:latin typeface="Proxima Nova Black" charset="0"/>
              </a:rPr>
              <a:t>. </a:t>
            </a:r>
            <a:r>
              <a:rPr lang="en-US" dirty="0">
                <a:latin typeface="Proxima Nova Black" charset="0"/>
              </a:rPr>
              <a:t>Private properties</a:t>
            </a:r>
            <a:br>
              <a:rPr lang="en-US" b="1" dirty="0"/>
            </a:br>
            <a:endParaRPr lang="en-US" b="1" dirty="0">
              <a:latin typeface="Proxima Nova Black" charset="0"/>
            </a:endParaRPr>
          </a:p>
        </p:txBody>
      </p:sp>
      <p:sp>
        <p:nvSpPr>
          <p:cNvPr id="3" name="Прямоугольник 2"/>
          <p:cNvSpPr/>
          <p:nvPr/>
        </p:nvSpPr>
        <p:spPr>
          <a:xfrm>
            <a:off x="939209" y="2262280"/>
            <a:ext cx="6822558" cy="4247317"/>
          </a:xfrm>
          <a:prstGeom prst="rect">
            <a:avLst/>
          </a:prstGeom>
        </p:spPr>
        <p:txBody>
          <a:bodyPr wrap="square">
            <a:spAutoFit/>
          </a:bodyPr>
          <a:lstStyle/>
          <a:p>
            <a:r>
              <a:rPr lang="en-US" dirty="0">
                <a:solidFill>
                  <a:srgbClr val="0070C0"/>
                </a:solidFill>
                <a:latin typeface="Consolas" pitchFamily="49" charset="0"/>
                <a:cs typeface="Consolas" pitchFamily="49" charset="0"/>
              </a:rPr>
              <a:t>class</a:t>
            </a:r>
            <a:r>
              <a:rPr lang="en-US" dirty="0">
                <a:latin typeface="Consolas" pitchFamily="49" charset="0"/>
                <a:cs typeface="Consolas" pitchFamily="49" charset="0"/>
              </a:rPr>
              <a:t> </a:t>
            </a:r>
            <a:r>
              <a:rPr lang="en-US" dirty="0" err="1">
                <a:solidFill>
                  <a:schemeClr val="accent4">
                    <a:lumMod val="50000"/>
                  </a:schemeClr>
                </a:solidFill>
                <a:latin typeface="Consolas" pitchFamily="49" charset="0"/>
                <a:cs typeface="Consolas" pitchFamily="49" charset="0"/>
              </a:rPr>
              <a:t>CoffeeMachine</a:t>
            </a:r>
            <a:r>
              <a:rPr lang="en-US" dirty="0">
                <a:solidFill>
                  <a:schemeClr val="accent4">
                    <a:lumMod val="50000"/>
                  </a:schemeClr>
                </a:solidFill>
                <a:latin typeface="Consolas" pitchFamily="49" charset="0"/>
                <a:cs typeface="Consolas" pitchFamily="49" charset="0"/>
              </a:rPr>
              <a:t> </a:t>
            </a:r>
            <a:r>
              <a:rPr lang="en-US" dirty="0">
                <a:latin typeface="Consolas" pitchFamily="49" charset="0"/>
                <a:cs typeface="Consolas" pitchFamily="49" charset="0"/>
              </a:rPr>
              <a:t>{</a:t>
            </a:r>
          </a:p>
          <a:p>
            <a:r>
              <a:rPr lang="en-US" dirty="0">
                <a:latin typeface="Consolas" pitchFamily="49" charset="0"/>
                <a:cs typeface="Consolas" pitchFamily="49" charset="0"/>
              </a:rPr>
              <a:t>  #</a:t>
            </a:r>
            <a:r>
              <a:rPr lang="en-US" dirty="0" err="1">
                <a:latin typeface="Consolas" pitchFamily="49" charset="0"/>
                <a:cs typeface="Consolas" pitchFamily="49" charset="0"/>
              </a:rPr>
              <a:t>waterLimit</a:t>
            </a:r>
            <a:r>
              <a:rPr lang="en-US" dirty="0">
                <a:latin typeface="Consolas" pitchFamily="49" charset="0"/>
                <a:cs typeface="Consolas" pitchFamily="49" charset="0"/>
              </a:rPr>
              <a:t> = 200;</a:t>
            </a:r>
          </a:p>
          <a:p>
            <a:endParaRPr lang="en-US" dirty="0">
              <a:latin typeface="Consolas" pitchFamily="49" charset="0"/>
              <a:cs typeface="Consolas" pitchFamily="49" charset="0"/>
            </a:endParaRPr>
          </a:p>
          <a:p>
            <a:r>
              <a:rPr lang="en-US" dirty="0">
                <a:latin typeface="Consolas" pitchFamily="49" charset="0"/>
                <a:cs typeface="Consolas" pitchFamily="49" charset="0"/>
              </a:rPr>
              <a:t>  </a:t>
            </a:r>
            <a:r>
              <a:rPr lang="en-US" dirty="0" err="1">
                <a:latin typeface="Consolas" pitchFamily="49" charset="0"/>
                <a:cs typeface="Consolas" pitchFamily="49" charset="0"/>
              </a:rPr>
              <a:t>checkWater</a:t>
            </a:r>
            <a:r>
              <a:rPr lang="en-US" dirty="0">
                <a:latin typeface="Consolas" pitchFamily="49" charset="0"/>
                <a:cs typeface="Consolas" pitchFamily="49" charset="0"/>
              </a:rPr>
              <a:t>(value) {</a:t>
            </a:r>
          </a:p>
          <a:p>
            <a:r>
              <a:rPr lang="en-US" dirty="0">
                <a:latin typeface="Consolas" pitchFamily="49" charset="0"/>
                <a:cs typeface="Consolas" pitchFamily="49" charset="0"/>
              </a:rPr>
              <a:t>    </a:t>
            </a:r>
            <a:r>
              <a:rPr lang="en-US" dirty="0">
                <a:solidFill>
                  <a:srgbClr val="0070C0"/>
                </a:solidFill>
                <a:latin typeface="Consolas" pitchFamily="49" charset="0"/>
                <a:cs typeface="Consolas" pitchFamily="49" charset="0"/>
              </a:rPr>
              <a:t>if</a:t>
            </a:r>
            <a:r>
              <a:rPr lang="en-US" dirty="0">
                <a:latin typeface="Consolas" pitchFamily="49" charset="0"/>
                <a:cs typeface="Consolas" pitchFamily="49" charset="0"/>
              </a:rPr>
              <a:t> (</a:t>
            </a:r>
            <a:r>
              <a:rPr lang="en-US" dirty="0">
                <a:solidFill>
                  <a:schemeClr val="accent4">
                    <a:lumMod val="50000"/>
                  </a:schemeClr>
                </a:solidFill>
                <a:latin typeface="Consolas" pitchFamily="49" charset="0"/>
                <a:cs typeface="Consolas" pitchFamily="49" charset="0"/>
              </a:rPr>
              <a:t>value</a:t>
            </a:r>
            <a:r>
              <a:rPr lang="en-US" dirty="0">
                <a:latin typeface="Consolas" pitchFamily="49" charset="0"/>
                <a:cs typeface="Consolas" pitchFamily="49" charset="0"/>
              </a:rPr>
              <a:t> &lt; 0) </a:t>
            </a:r>
            <a:r>
              <a:rPr lang="en-US" dirty="0">
                <a:solidFill>
                  <a:srgbClr val="0070C0"/>
                </a:solidFill>
                <a:latin typeface="Consolas" pitchFamily="49" charset="0"/>
                <a:cs typeface="Consolas" pitchFamily="49" charset="0"/>
              </a:rPr>
              <a:t>throw new </a:t>
            </a:r>
            <a:r>
              <a:rPr lang="en-US" dirty="0">
                <a:latin typeface="Consolas" pitchFamily="49" charset="0"/>
                <a:cs typeface="Consolas" pitchFamily="49" charset="0"/>
              </a:rPr>
              <a:t>Error("Negative water");</a:t>
            </a:r>
          </a:p>
          <a:p>
            <a:r>
              <a:rPr lang="en-US" dirty="0">
                <a:latin typeface="Consolas" pitchFamily="49" charset="0"/>
                <a:cs typeface="Consolas" pitchFamily="49" charset="0"/>
              </a:rPr>
              <a:t>    </a:t>
            </a:r>
            <a:r>
              <a:rPr lang="en-US" dirty="0">
                <a:solidFill>
                  <a:srgbClr val="0070C0"/>
                </a:solidFill>
                <a:latin typeface="Consolas" pitchFamily="49" charset="0"/>
                <a:cs typeface="Consolas" pitchFamily="49" charset="0"/>
              </a:rPr>
              <a:t>if</a:t>
            </a:r>
            <a:r>
              <a:rPr lang="en-US" dirty="0">
                <a:latin typeface="Consolas" pitchFamily="49" charset="0"/>
                <a:cs typeface="Consolas" pitchFamily="49" charset="0"/>
              </a:rPr>
              <a:t> (</a:t>
            </a:r>
            <a:r>
              <a:rPr lang="en-US" dirty="0">
                <a:solidFill>
                  <a:schemeClr val="accent4">
                    <a:lumMod val="50000"/>
                  </a:schemeClr>
                </a:solidFill>
                <a:latin typeface="Consolas" pitchFamily="49" charset="0"/>
                <a:cs typeface="Consolas" pitchFamily="49" charset="0"/>
              </a:rPr>
              <a:t>value</a:t>
            </a:r>
            <a:r>
              <a:rPr lang="en-US" dirty="0">
                <a:latin typeface="Consolas" pitchFamily="49" charset="0"/>
                <a:cs typeface="Consolas" pitchFamily="49" charset="0"/>
              </a:rPr>
              <a:t> &gt; </a:t>
            </a:r>
            <a:r>
              <a:rPr lang="en-US" dirty="0">
                <a:solidFill>
                  <a:srgbClr val="0070C0"/>
                </a:solidFill>
                <a:latin typeface="Consolas" pitchFamily="49" charset="0"/>
                <a:cs typeface="Consolas" pitchFamily="49" charset="0"/>
              </a:rPr>
              <a:t>this</a:t>
            </a:r>
            <a:r>
              <a:rPr lang="en-US" dirty="0">
                <a:solidFill>
                  <a:schemeClr val="accent4">
                    <a:lumMod val="50000"/>
                  </a:schemeClr>
                </a:solidFill>
                <a:latin typeface="Consolas" pitchFamily="49" charset="0"/>
                <a:cs typeface="Consolas" pitchFamily="49" charset="0"/>
              </a:rPr>
              <a:t>.#</a:t>
            </a:r>
            <a:r>
              <a:rPr lang="en-US" dirty="0" err="1">
                <a:solidFill>
                  <a:schemeClr val="accent4">
                    <a:lumMod val="50000"/>
                  </a:schemeClr>
                </a:solidFill>
                <a:latin typeface="Consolas" pitchFamily="49" charset="0"/>
                <a:cs typeface="Consolas" pitchFamily="49" charset="0"/>
              </a:rPr>
              <a:t>waterLimit</a:t>
            </a:r>
            <a:r>
              <a:rPr lang="en-US" dirty="0">
                <a:latin typeface="Consolas" pitchFamily="49" charset="0"/>
                <a:cs typeface="Consolas" pitchFamily="49" charset="0"/>
              </a:rPr>
              <a:t>) </a:t>
            </a:r>
            <a:r>
              <a:rPr lang="en-US" dirty="0">
                <a:solidFill>
                  <a:srgbClr val="0070C0"/>
                </a:solidFill>
                <a:latin typeface="Consolas" pitchFamily="49" charset="0"/>
                <a:cs typeface="Consolas" pitchFamily="49" charset="0"/>
              </a:rPr>
              <a:t>throw new </a:t>
            </a:r>
            <a:r>
              <a:rPr lang="en-US" dirty="0">
                <a:latin typeface="Consolas" pitchFamily="49" charset="0"/>
                <a:cs typeface="Consolas" pitchFamily="49" charset="0"/>
              </a:rPr>
              <a:t>Error("Too much water");</a:t>
            </a:r>
          </a:p>
          <a:p>
            <a:r>
              <a:rPr lang="en-US" dirty="0">
                <a:latin typeface="Consolas" pitchFamily="49" charset="0"/>
                <a:cs typeface="Consolas" pitchFamily="49" charset="0"/>
              </a:rPr>
              <a:t>  }</a:t>
            </a:r>
          </a:p>
          <a:p>
            <a:r>
              <a:rPr lang="en-US" dirty="0">
                <a:latin typeface="Consolas" pitchFamily="49" charset="0"/>
                <a:cs typeface="Consolas" pitchFamily="49" charset="0"/>
              </a:rPr>
              <a:t>}</a:t>
            </a:r>
          </a:p>
          <a:p>
            <a:endParaRPr lang="en-US" dirty="0">
              <a:latin typeface="Consolas" pitchFamily="49" charset="0"/>
              <a:cs typeface="Consolas" pitchFamily="49" charset="0"/>
            </a:endParaRPr>
          </a:p>
          <a:p>
            <a:r>
              <a:rPr lang="en-US" dirty="0">
                <a:solidFill>
                  <a:srgbClr val="0070C0"/>
                </a:solidFill>
                <a:latin typeface="Consolas" pitchFamily="49" charset="0"/>
                <a:cs typeface="Consolas" pitchFamily="49" charset="0"/>
              </a:rPr>
              <a:t>let </a:t>
            </a:r>
            <a:r>
              <a:rPr lang="en-US" dirty="0" err="1">
                <a:solidFill>
                  <a:schemeClr val="accent4">
                    <a:lumMod val="50000"/>
                  </a:schemeClr>
                </a:solidFill>
                <a:latin typeface="Consolas" pitchFamily="49" charset="0"/>
                <a:cs typeface="Consolas" pitchFamily="49" charset="0"/>
              </a:rPr>
              <a:t>coffeeMachine</a:t>
            </a:r>
            <a:r>
              <a:rPr lang="en-US" dirty="0">
                <a:solidFill>
                  <a:schemeClr val="accent4">
                    <a:lumMod val="50000"/>
                  </a:schemeClr>
                </a:solidFill>
                <a:latin typeface="Consolas" pitchFamily="49" charset="0"/>
                <a:cs typeface="Consolas" pitchFamily="49" charset="0"/>
              </a:rPr>
              <a:t> </a:t>
            </a:r>
            <a:r>
              <a:rPr lang="en-US" dirty="0">
                <a:latin typeface="Consolas" pitchFamily="49" charset="0"/>
                <a:cs typeface="Consolas" pitchFamily="49" charset="0"/>
              </a:rPr>
              <a:t>= </a:t>
            </a:r>
            <a:r>
              <a:rPr lang="en-US" dirty="0">
                <a:solidFill>
                  <a:srgbClr val="0070C0"/>
                </a:solidFill>
                <a:latin typeface="Consolas" pitchFamily="49" charset="0"/>
                <a:cs typeface="Consolas" pitchFamily="49" charset="0"/>
              </a:rPr>
              <a:t>new</a:t>
            </a:r>
            <a:r>
              <a:rPr lang="en-US" dirty="0">
                <a:latin typeface="Consolas" pitchFamily="49" charset="0"/>
                <a:cs typeface="Consolas" pitchFamily="49" charset="0"/>
              </a:rPr>
              <a:t> </a:t>
            </a:r>
            <a:r>
              <a:rPr lang="en-US" dirty="0" err="1">
                <a:solidFill>
                  <a:schemeClr val="accent4">
                    <a:lumMod val="50000"/>
                  </a:schemeClr>
                </a:solidFill>
                <a:latin typeface="Consolas" pitchFamily="49" charset="0"/>
                <a:cs typeface="Consolas" pitchFamily="49" charset="0"/>
              </a:rPr>
              <a:t>CoffeeMachine</a:t>
            </a:r>
            <a:r>
              <a:rPr lang="en-US" dirty="0">
                <a:latin typeface="Consolas" pitchFamily="49" charset="0"/>
                <a:cs typeface="Consolas" pitchFamily="49" charset="0"/>
              </a:rPr>
              <a:t>();</a:t>
            </a:r>
          </a:p>
          <a:p>
            <a:r>
              <a:rPr lang="en-US" dirty="0" err="1">
                <a:solidFill>
                  <a:schemeClr val="accent4">
                    <a:lumMod val="50000"/>
                  </a:schemeClr>
                </a:solidFill>
                <a:latin typeface="Consolas" pitchFamily="49" charset="0"/>
                <a:cs typeface="Consolas" pitchFamily="49" charset="0"/>
              </a:rPr>
              <a:t>coffeeMachine.checkWater</a:t>
            </a:r>
            <a:r>
              <a:rPr lang="en-US" dirty="0">
                <a:solidFill>
                  <a:schemeClr val="accent4">
                    <a:lumMod val="50000"/>
                  </a:schemeClr>
                </a:solidFill>
                <a:latin typeface="Consolas" pitchFamily="49" charset="0"/>
                <a:cs typeface="Consolas" pitchFamily="49" charset="0"/>
              </a:rPr>
              <a:t>()</a:t>
            </a:r>
            <a:r>
              <a:rPr lang="en-US" dirty="0">
                <a:latin typeface="Consolas" pitchFamily="49" charset="0"/>
                <a:cs typeface="Consolas" pitchFamily="49" charset="0"/>
              </a:rPr>
              <a:t>; </a:t>
            </a:r>
          </a:p>
          <a:p>
            <a:r>
              <a:rPr lang="en-US" dirty="0">
                <a:latin typeface="Consolas" pitchFamily="49" charset="0"/>
                <a:cs typeface="Consolas" pitchFamily="49" charset="0"/>
              </a:rPr>
              <a:t>// can't access privates from outside of the class</a:t>
            </a:r>
          </a:p>
          <a:p>
            <a:r>
              <a:rPr lang="en-US" dirty="0" err="1">
                <a:solidFill>
                  <a:schemeClr val="accent4">
                    <a:lumMod val="50000"/>
                  </a:schemeClr>
                </a:solidFill>
                <a:latin typeface="Consolas" pitchFamily="49" charset="0"/>
                <a:cs typeface="Consolas" pitchFamily="49" charset="0"/>
              </a:rPr>
              <a:t>coffeeMachine</a:t>
            </a:r>
            <a:r>
              <a:rPr lang="en-US" dirty="0">
                <a:solidFill>
                  <a:schemeClr val="accent4">
                    <a:lumMod val="50000"/>
                  </a:schemeClr>
                </a:solidFill>
                <a:latin typeface="Consolas" pitchFamily="49" charset="0"/>
                <a:cs typeface="Consolas" pitchFamily="49" charset="0"/>
              </a:rPr>
              <a:t>.#</a:t>
            </a:r>
            <a:r>
              <a:rPr lang="en-US" dirty="0" err="1">
                <a:solidFill>
                  <a:schemeClr val="accent4">
                    <a:lumMod val="50000"/>
                  </a:schemeClr>
                </a:solidFill>
                <a:latin typeface="Consolas" pitchFamily="49" charset="0"/>
                <a:cs typeface="Consolas" pitchFamily="49" charset="0"/>
              </a:rPr>
              <a:t>waterLimit</a:t>
            </a:r>
            <a:r>
              <a:rPr lang="en-US" dirty="0">
                <a:solidFill>
                  <a:schemeClr val="accent4">
                    <a:lumMod val="50000"/>
                  </a:schemeClr>
                </a:solidFill>
                <a:latin typeface="Consolas" pitchFamily="49" charset="0"/>
                <a:cs typeface="Consolas" pitchFamily="49" charset="0"/>
              </a:rPr>
              <a:t> </a:t>
            </a:r>
            <a:r>
              <a:rPr lang="en-US" dirty="0">
                <a:latin typeface="Consolas" pitchFamily="49" charset="0"/>
                <a:cs typeface="Consolas" pitchFamily="49" charset="0"/>
              </a:rPr>
              <a:t>= 1000; // Error</a:t>
            </a:r>
            <a:endParaRPr lang="ru-RU" dirty="0">
              <a:latin typeface="Consolas" pitchFamily="49" charset="0"/>
              <a:cs typeface="Consolas" pitchFamily="49" charset="0"/>
            </a:endParaRPr>
          </a:p>
        </p:txBody>
      </p:sp>
      <p:sp>
        <p:nvSpPr>
          <p:cNvPr id="6" name="Скругленный прямоугольник 5"/>
          <p:cNvSpPr/>
          <p:nvPr/>
        </p:nvSpPr>
        <p:spPr>
          <a:xfrm>
            <a:off x="8262577" y="3526717"/>
            <a:ext cx="3852538" cy="1431345"/>
          </a:xfrm>
          <a:prstGeom prst="roundRect">
            <a:avLst/>
          </a:prstGeom>
        </p:spPr>
        <p:style>
          <a:lnRef idx="2">
            <a:schemeClr val="dk1"/>
          </a:lnRef>
          <a:fillRef idx="1">
            <a:schemeClr val="lt1"/>
          </a:fillRef>
          <a:effectRef idx="0">
            <a:schemeClr val="dk1"/>
          </a:effectRef>
          <a:fontRef idx="minor">
            <a:schemeClr val="dk1"/>
          </a:fontRef>
        </p:style>
        <p:txBody>
          <a:bodyPr rtlCol="0" anchor="ctr"/>
          <a:lstStyle/>
          <a:p>
            <a:r>
              <a:rPr lang="en-US" sz="2000" dirty="0"/>
              <a:t>This is a recent addition to the language. Not supported in JavaScript engines, or supported partially yet, requires </a:t>
            </a:r>
            <a:r>
              <a:rPr lang="en-US" sz="2000" dirty="0" err="1"/>
              <a:t>polyfilling</a:t>
            </a:r>
            <a:r>
              <a:rPr lang="en-US" sz="2000" dirty="0"/>
              <a:t>. </a:t>
            </a:r>
          </a:p>
        </p:txBody>
      </p:sp>
      <p:sp>
        <p:nvSpPr>
          <p:cNvPr id="7" name="Прямоугольник 6"/>
          <p:cNvSpPr/>
          <p:nvPr/>
        </p:nvSpPr>
        <p:spPr>
          <a:xfrm>
            <a:off x="7761767" y="3734557"/>
            <a:ext cx="463805" cy="1015663"/>
          </a:xfrm>
          <a:prstGeom prst="rect">
            <a:avLst/>
          </a:prstGeom>
          <a:noFill/>
        </p:spPr>
        <p:txBody>
          <a:bodyPr wrap="square" lIns="91440" tIns="45720" rIns="91440" bIns="45720">
            <a:spAutoFit/>
            <a:scene3d>
              <a:camera prst="orthographicFront"/>
              <a:lightRig rig="flat" dir="tl">
                <a:rot lat="0" lon="0" rev="6600000"/>
              </a:lightRig>
            </a:scene3d>
            <a:sp3d extrusionH="25400" contourW="8890">
              <a:bevelT w="38100" h="31750"/>
              <a:contourClr>
                <a:schemeClr val="accent2">
                  <a:shade val="75000"/>
                </a:schemeClr>
              </a:contourClr>
            </a:sp3d>
          </a:bodyPr>
          <a:lstStyle/>
          <a:p>
            <a:pPr algn="ctr"/>
            <a:r>
              <a:rPr lang="en-US" sz="6000" b="1" cap="none" spc="0" dirty="0">
                <a:ln w="11430"/>
                <a:solidFill>
                  <a:srgbClr val="FF0000"/>
                </a:solidFill>
                <a:effectLst>
                  <a:outerShdw blurRad="50800" dist="39000" dir="5460000" algn="tl">
                    <a:srgbClr val="000000">
                      <a:alpha val="38000"/>
                    </a:srgbClr>
                  </a:outerShdw>
                </a:effectLst>
              </a:rPr>
              <a:t>!</a:t>
            </a:r>
            <a:endParaRPr lang="ru-RU" sz="6000" b="1" cap="none" spc="0" dirty="0">
              <a:ln w="11430"/>
              <a:solidFill>
                <a:srgbClr val="FF0000"/>
              </a:solidFill>
              <a:effectLst>
                <a:outerShdw blurRad="50800" dist="39000" dir="5460000" algn="tl">
                  <a:srgbClr val="000000">
                    <a:alpha val="38000"/>
                  </a:srgbClr>
                </a:outerShdw>
              </a:effectLst>
            </a:endParaRPr>
          </a:p>
        </p:txBody>
      </p:sp>
    </p:spTree>
    <p:extLst>
      <p:ext uri="{BB962C8B-B14F-4D97-AF65-F5344CB8AC3E}">
        <p14:creationId xmlns:p14="http://schemas.microsoft.com/office/powerpoint/2010/main" val="3212177408"/>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6" name="Content Placeholder 2">
            <a:extLst>
              <a:ext uri="{FF2B5EF4-FFF2-40B4-BE49-F238E27FC236}">
                <a16:creationId xmlns:a16="http://schemas.microsoft.com/office/drawing/2014/main" id="{B95DA68F-F0D7-4537-804E-34D57BE29409}"/>
              </a:ext>
            </a:extLst>
          </p:cNvPr>
          <p:cNvSpPr>
            <a:spLocks noGrp="1"/>
          </p:cNvSpPr>
          <p:nvPr>
            <p:ph type="body" sz="quarter" idx="10"/>
          </p:nvPr>
        </p:nvSpPr>
        <p:spPr/>
        <p:txBody>
          <a:bodyPr/>
          <a:lstStyle/>
          <a:p>
            <a:pPr>
              <a:lnSpc>
                <a:spcPct val="80000"/>
              </a:lnSpc>
              <a:buClr>
                <a:srgbClr val="CBCECE"/>
              </a:buClr>
              <a:defRPr/>
            </a:pPr>
            <a:r>
              <a:rPr lang="en-US" sz="2400" dirty="0">
                <a:hlinkClick r:id="rId2"/>
              </a:rPr>
              <a:t>http://learn.javascript.ru/class</a:t>
            </a:r>
            <a:endParaRPr lang="en-US" sz="2400" dirty="0"/>
          </a:p>
          <a:p>
            <a:pPr>
              <a:lnSpc>
                <a:spcPct val="80000"/>
              </a:lnSpc>
              <a:buClr>
                <a:srgbClr val="CBCECE"/>
              </a:buClr>
              <a:defRPr/>
            </a:pPr>
            <a:r>
              <a:rPr lang="en-US" sz="2400" dirty="0">
                <a:hlinkClick r:id="rId3"/>
              </a:rPr>
              <a:t>https://www.w3schools.com/js/js_classes.asp</a:t>
            </a:r>
            <a:endParaRPr lang="en-US" sz="2400" dirty="0"/>
          </a:p>
          <a:p>
            <a:pPr>
              <a:lnSpc>
                <a:spcPct val="80000"/>
              </a:lnSpc>
              <a:buClr>
                <a:srgbClr val="CBCECE"/>
              </a:buClr>
              <a:defRPr/>
            </a:pPr>
            <a:r>
              <a:rPr lang="en-US" sz="2400" dirty="0">
                <a:hlinkClick r:id="rId4"/>
              </a:rPr>
              <a:t>https://www.tutorialrepublic.com/javascript-tutorial/javascript-objects.php</a:t>
            </a:r>
            <a:endParaRPr lang="en-US" sz="2400" dirty="0"/>
          </a:p>
          <a:p>
            <a:pPr>
              <a:lnSpc>
                <a:spcPct val="80000"/>
              </a:lnSpc>
              <a:buClr>
                <a:srgbClr val="CBCECE"/>
              </a:buClr>
              <a:defRPr/>
            </a:pPr>
            <a:r>
              <a:rPr lang="en-US" sz="2400" dirty="0">
                <a:hlinkClick r:id="rId5"/>
              </a:rPr>
              <a:t>https://metanit.com/web/javascript/4.1.php</a:t>
            </a:r>
            <a:endParaRPr lang="en-US" sz="2400" dirty="0"/>
          </a:p>
          <a:p>
            <a:pPr>
              <a:lnSpc>
                <a:spcPct val="80000"/>
              </a:lnSpc>
              <a:buClr>
                <a:srgbClr val="CBCECE"/>
              </a:buClr>
              <a:defRPr/>
            </a:pPr>
            <a:endParaRPr lang="uk-UA" sz="2000" dirty="0"/>
          </a:p>
          <a:p>
            <a:pPr>
              <a:lnSpc>
                <a:spcPct val="80000"/>
              </a:lnSpc>
              <a:buClr>
                <a:srgbClr val="CBCECE"/>
              </a:buClr>
              <a:defRPr/>
            </a:pPr>
            <a:endParaRPr lang="ru-RU" sz="2000" dirty="0"/>
          </a:p>
          <a:p>
            <a:pPr eaLnBrk="1" hangingPunct="1">
              <a:lnSpc>
                <a:spcPct val="80000"/>
              </a:lnSpc>
              <a:buClr>
                <a:srgbClr val="CBCECE"/>
              </a:buClr>
              <a:buFont typeface="Calibri" panose="020F0502020204030204" pitchFamily="34" charset="0"/>
              <a:buNone/>
              <a:defRPr/>
            </a:pPr>
            <a:endParaRPr lang="en-US" altLang="en-US" sz="2000" dirty="0"/>
          </a:p>
        </p:txBody>
      </p:sp>
      <p:sp>
        <p:nvSpPr>
          <p:cNvPr id="52227" name="Title 1">
            <a:extLst>
              <a:ext uri="{FF2B5EF4-FFF2-40B4-BE49-F238E27FC236}">
                <a16:creationId xmlns:a16="http://schemas.microsoft.com/office/drawing/2014/main" id="{AE5D3351-90FE-4042-8C2F-E0329C25CE76}"/>
              </a:ext>
            </a:extLst>
          </p:cNvPr>
          <p:cNvSpPr>
            <a:spLocks noGrp="1"/>
          </p:cNvSpPr>
          <p:nvPr>
            <p:ph type="title"/>
          </p:nvPr>
        </p:nvSpPr>
        <p:spPr/>
        <p:txBody>
          <a:bodyPr/>
          <a:lstStyle/>
          <a:p>
            <a:pPr defTabSz="914332">
              <a:spcBef>
                <a:spcPts val="1000"/>
              </a:spcBef>
            </a:pPr>
            <a:r>
              <a:rPr lang="en-US" sz="3600" b="1" dirty="0">
                <a:solidFill>
                  <a:schemeClr val="accent4">
                    <a:lumMod val="10000"/>
                  </a:schemeClr>
                </a:solidFill>
              </a:rPr>
              <a:t>Useful links</a:t>
            </a:r>
          </a:p>
        </p:txBody>
      </p:sp>
    </p:spTree>
    <p:extLst>
      <p:ext uri="{BB962C8B-B14F-4D97-AF65-F5344CB8AC3E}">
        <p14:creationId xmlns:p14="http://schemas.microsoft.com/office/powerpoint/2010/main" val="1160906802"/>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7BDE2274-F6F9-4508-9783-A9EA962AD867}"/>
              </a:ext>
            </a:extLst>
          </p:cNvPr>
          <p:cNvSpPr>
            <a:spLocks noGrp="1"/>
          </p:cNvSpPr>
          <p:nvPr>
            <p:ph type="title"/>
          </p:nvPr>
        </p:nvSpPr>
        <p:spPr>
          <a:xfrm>
            <a:off x="127591" y="404037"/>
            <a:ext cx="12054884" cy="6453962"/>
          </a:xfrm>
        </p:spPr>
        <p:txBody>
          <a:bodyPr/>
          <a:lstStyle/>
          <a:p>
            <a:br>
              <a:rPr lang="en-US" dirty="0"/>
            </a:br>
            <a:br>
              <a:rPr lang="en-US" dirty="0"/>
            </a:br>
            <a:r>
              <a:rPr lang="en-US" dirty="0"/>
              <a:t>THANKS</a:t>
            </a:r>
          </a:p>
        </p:txBody>
      </p:sp>
    </p:spTree>
    <p:extLst>
      <p:ext uri="{BB962C8B-B14F-4D97-AF65-F5344CB8AC3E}">
        <p14:creationId xmlns:p14="http://schemas.microsoft.com/office/powerpoint/2010/main" val="275533497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7" name="Content Placeholder 2">
            <a:extLst>
              <a:ext uri="{FF2B5EF4-FFF2-40B4-BE49-F238E27FC236}">
                <a16:creationId xmlns:a16="http://schemas.microsoft.com/office/drawing/2014/main" id="{2A46A0C8-8743-44F3-ADA4-31065EC466D4}"/>
              </a:ext>
            </a:extLst>
          </p:cNvPr>
          <p:cNvSpPr>
            <a:spLocks noGrp="1"/>
          </p:cNvSpPr>
          <p:nvPr>
            <p:ph type="body" sz="quarter" idx="10"/>
          </p:nvPr>
        </p:nvSpPr>
        <p:spPr>
          <a:xfrm>
            <a:off x="362858" y="1190960"/>
            <a:ext cx="11494709" cy="5518181"/>
          </a:xfrm>
        </p:spPr>
        <p:txBody>
          <a:bodyPr rtlCol="0">
            <a:noAutofit/>
          </a:bodyPr>
          <a:lstStyle/>
          <a:p>
            <a:pPr algn="just"/>
            <a:r>
              <a:rPr lang="uk-UA" sz="2400" b="1" dirty="0"/>
              <a:t>      </a:t>
            </a:r>
            <a:r>
              <a:rPr lang="en-US" sz="2400" b="1" dirty="0">
                <a:solidFill>
                  <a:srgbClr val="7030A0"/>
                </a:solidFill>
              </a:rPr>
              <a:t>Object-oriented programming </a:t>
            </a:r>
            <a:r>
              <a:rPr lang="en-US" sz="2400" dirty="0"/>
              <a:t>based on the concept of "objects", which can contain data, in the form of fields (often known as </a:t>
            </a:r>
            <a:r>
              <a:rPr lang="en-US" sz="2400" b="1" dirty="0">
                <a:solidFill>
                  <a:srgbClr val="7030A0"/>
                </a:solidFill>
              </a:rPr>
              <a:t>attributes</a:t>
            </a:r>
            <a:r>
              <a:rPr lang="en-US" sz="2400" dirty="0">
                <a:solidFill>
                  <a:srgbClr val="7030A0"/>
                </a:solidFill>
              </a:rPr>
              <a:t> </a:t>
            </a:r>
            <a:r>
              <a:rPr lang="en-US" sz="2400" dirty="0"/>
              <a:t>or </a:t>
            </a:r>
            <a:r>
              <a:rPr lang="en-US" sz="2400" b="1" dirty="0">
                <a:solidFill>
                  <a:srgbClr val="7030A0"/>
                </a:solidFill>
              </a:rPr>
              <a:t>properties</a:t>
            </a:r>
            <a:r>
              <a:rPr lang="en-US" sz="2400" dirty="0"/>
              <a:t>), and code, in the form of procedures (often known as </a:t>
            </a:r>
            <a:r>
              <a:rPr lang="en-US" sz="2400" b="1" dirty="0">
                <a:solidFill>
                  <a:srgbClr val="7030A0"/>
                </a:solidFill>
              </a:rPr>
              <a:t>methods</a:t>
            </a:r>
            <a:r>
              <a:rPr lang="en-US" sz="2400" dirty="0"/>
              <a:t>).</a:t>
            </a:r>
          </a:p>
          <a:p>
            <a:pPr algn="just"/>
            <a:r>
              <a:rPr lang="uk-UA" sz="2400" dirty="0"/>
              <a:t>   </a:t>
            </a:r>
            <a:r>
              <a:rPr lang="en-US" sz="2400" dirty="0"/>
              <a:t> </a:t>
            </a:r>
            <a:r>
              <a:rPr lang="uk-UA" sz="2400" dirty="0"/>
              <a:t>  </a:t>
            </a:r>
            <a:r>
              <a:rPr lang="en-US" sz="2400" dirty="0"/>
              <a:t>From the OOP perspective, an application is a collection of "objects" that communicate with each other. We base these objects on things in the real world, like goods in the store or employee records.</a:t>
            </a:r>
            <a:endParaRPr lang="uk-UA" sz="2400" dirty="0"/>
          </a:p>
          <a:p>
            <a:pPr algn="just"/>
            <a:r>
              <a:rPr lang="uk-UA" sz="2400" dirty="0"/>
              <a:t>      </a:t>
            </a:r>
            <a:r>
              <a:rPr lang="en-US" sz="2400" dirty="0"/>
              <a:t>Object-oriented programming is one of the </a:t>
            </a:r>
            <a:r>
              <a:rPr lang="en-US" sz="2400" b="1" dirty="0">
                <a:solidFill>
                  <a:srgbClr val="7030A0"/>
                </a:solidFill>
              </a:rPr>
              <a:t>dominant paradigms</a:t>
            </a:r>
            <a:r>
              <a:rPr lang="en-US" sz="2400" dirty="0"/>
              <a:t> in application development today, and in JavaScript we can also take full advantage of OOP.</a:t>
            </a:r>
          </a:p>
          <a:p>
            <a:pPr algn="just"/>
            <a:r>
              <a:rPr lang="en-US" sz="2400" dirty="0"/>
              <a:t>       In many classic object-oriented languages, the whole concept of OOP is based around the concepts of </a:t>
            </a:r>
            <a:r>
              <a:rPr lang="en-US" sz="2400" b="1" dirty="0">
                <a:solidFill>
                  <a:srgbClr val="7030A0"/>
                </a:solidFill>
              </a:rPr>
              <a:t>class</a:t>
            </a:r>
            <a:r>
              <a:rPr lang="en-US" sz="2400" dirty="0">
                <a:solidFill>
                  <a:srgbClr val="7030A0"/>
                </a:solidFill>
              </a:rPr>
              <a:t> </a:t>
            </a:r>
            <a:r>
              <a:rPr lang="en-US" sz="2400" dirty="0"/>
              <a:t>and </a:t>
            </a:r>
            <a:r>
              <a:rPr lang="en-US" sz="2400" b="1" dirty="0">
                <a:solidFill>
                  <a:srgbClr val="7030A0"/>
                </a:solidFill>
              </a:rPr>
              <a:t>object</a:t>
            </a:r>
            <a:r>
              <a:rPr lang="en-US" sz="2400" dirty="0"/>
              <a:t>. A class represents a certain template of an object, and an object represents a concrete implementation of this template.</a:t>
            </a:r>
          </a:p>
          <a:p>
            <a:pPr algn="just"/>
            <a:r>
              <a:rPr lang="en-US" sz="2400" dirty="0"/>
              <a:t>       In JavaScript, before the adoption of the </a:t>
            </a:r>
            <a:r>
              <a:rPr lang="en-US" sz="2400" dirty="0" err="1"/>
              <a:t>ECMAScript</a:t>
            </a:r>
            <a:r>
              <a:rPr lang="en-US" sz="2400" dirty="0"/>
              <a:t> 2015 standard, classes were not used, but object </a:t>
            </a:r>
            <a:r>
              <a:rPr lang="en-US" sz="2400" b="1" dirty="0">
                <a:solidFill>
                  <a:srgbClr val="7030A0"/>
                </a:solidFill>
              </a:rPr>
              <a:t>prototypes</a:t>
            </a:r>
            <a:r>
              <a:rPr lang="en-US" sz="2400" dirty="0">
                <a:solidFill>
                  <a:srgbClr val="7030A0"/>
                </a:solidFill>
              </a:rPr>
              <a:t> </a:t>
            </a:r>
            <a:r>
              <a:rPr lang="en-US" sz="2400" dirty="0"/>
              <a:t>were used.</a:t>
            </a:r>
            <a:endParaRPr lang="ru-RU" sz="2400" dirty="0">
              <a:cs typeface="Arial" panose="020B0604020202020204" pitchFamily="34" charset="0"/>
            </a:endParaRPr>
          </a:p>
          <a:p>
            <a:pPr marL="0" lvl="1" indent="0" algn="just">
              <a:spcBef>
                <a:spcPts val="1000"/>
              </a:spcBef>
              <a:buClr>
                <a:schemeClr val="accent4"/>
              </a:buClr>
              <a:buNone/>
            </a:pPr>
            <a:endParaRPr lang="ru-RU" sz="2400" dirty="0">
              <a:cs typeface="Arial" panose="020B0604020202020204" pitchFamily="34" charset="0"/>
            </a:endParaRPr>
          </a:p>
          <a:p>
            <a:pPr algn="just"/>
            <a:endParaRPr lang="en-US" sz="2400" dirty="0"/>
          </a:p>
          <a:p>
            <a:pPr algn="just"/>
            <a:endParaRPr lang="en-US" sz="2400" dirty="0"/>
          </a:p>
          <a:p>
            <a:pPr algn="just"/>
            <a:r>
              <a:rPr lang="en-US" sz="2400" dirty="0"/>
              <a:t>           </a:t>
            </a:r>
            <a:endParaRPr lang="ru-RU" sz="2400" dirty="0"/>
          </a:p>
        </p:txBody>
      </p:sp>
      <p:sp>
        <p:nvSpPr>
          <p:cNvPr id="18435" name="Title 1">
            <a:extLst>
              <a:ext uri="{FF2B5EF4-FFF2-40B4-BE49-F238E27FC236}">
                <a16:creationId xmlns:a16="http://schemas.microsoft.com/office/drawing/2014/main" id="{E651A6C7-F2C8-4961-8B1A-25705A6B229F}"/>
              </a:ext>
            </a:extLst>
          </p:cNvPr>
          <p:cNvSpPr>
            <a:spLocks noGrp="1"/>
          </p:cNvSpPr>
          <p:nvPr>
            <p:ph type="title"/>
          </p:nvPr>
        </p:nvSpPr>
        <p:spPr/>
        <p:txBody>
          <a:bodyPr/>
          <a:lstStyle/>
          <a:p>
            <a:r>
              <a:rPr lang="en-US" sz="3600" dirty="0">
                <a:latin typeface="Proxima Nova Black" charset="0"/>
              </a:rPr>
              <a:t>Object oriented programming</a:t>
            </a:r>
            <a:r>
              <a:rPr lang="ru-RU" sz="3600" dirty="0">
                <a:latin typeface="Proxima Nova Black" charset="0"/>
              </a:rPr>
              <a:t>. </a:t>
            </a:r>
            <a:r>
              <a:rPr lang="en-US" sz="3600" dirty="0">
                <a:latin typeface="Proxima Nova Black" charset="0"/>
              </a:rPr>
              <a:t>Main concepts</a:t>
            </a:r>
            <a:br>
              <a:rPr lang="en-US" b="1" dirty="0">
                <a:latin typeface="Proxima Nova Black" charset="0"/>
              </a:rPr>
            </a:br>
            <a:endParaRPr lang="en-US" b="1" dirty="0">
              <a:latin typeface="Proxima Nova Black" charset="0"/>
            </a:endParaRPr>
          </a:p>
        </p:txBody>
      </p:sp>
    </p:spTree>
    <p:extLst>
      <p:ext uri="{BB962C8B-B14F-4D97-AF65-F5344CB8AC3E}">
        <p14:creationId xmlns:p14="http://schemas.microsoft.com/office/powerpoint/2010/main" val="337271624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7" name="Content Placeholder 2">
            <a:extLst>
              <a:ext uri="{FF2B5EF4-FFF2-40B4-BE49-F238E27FC236}">
                <a16:creationId xmlns:a16="http://schemas.microsoft.com/office/drawing/2014/main" id="{2A46A0C8-8743-44F3-ADA4-31065EC466D4}"/>
              </a:ext>
            </a:extLst>
          </p:cNvPr>
          <p:cNvSpPr>
            <a:spLocks noGrp="1"/>
          </p:cNvSpPr>
          <p:nvPr>
            <p:ph type="body" sz="quarter" idx="10"/>
          </p:nvPr>
        </p:nvSpPr>
        <p:spPr>
          <a:xfrm>
            <a:off x="350874" y="1105896"/>
            <a:ext cx="11472531" cy="5752104"/>
          </a:xfrm>
        </p:spPr>
        <p:txBody>
          <a:bodyPr rtlCol="0">
            <a:noAutofit/>
          </a:bodyPr>
          <a:lstStyle/>
          <a:p>
            <a:r>
              <a:rPr lang="en-US" sz="2400" dirty="0"/>
              <a:t>JavaScript is an </a:t>
            </a:r>
            <a:r>
              <a:rPr lang="en-US" sz="2400" b="1" dirty="0">
                <a:solidFill>
                  <a:srgbClr val="7030A0"/>
                </a:solidFill>
              </a:rPr>
              <a:t>Object Oriented Programming (OOP) </a:t>
            </a:r>
            <a:r>
              <a:rPr lang="en-US" sz="2400" dirty="0"/>
              <a:t>language. A programming language can be called object-oriented if it provides four basic capabilities (principles)  to developers:</a:t>
            </a:r>
          </a:p>
          <a:p>
            <a:pPr marL="342900" indent="-342900">
              <a:buClrTx/>
              <a:buFont typeface="Arial" pitchFamily="34" charset="0"/>
              <a:buChar char="•"/>
            </a:pPr>
            <a:r>
              <a:rPr lang="en-US" sz="2400" b="1" dirty="0">
                <a:solidFill>
                  <a:srgbClr val="7030A0"/>
                </a:solidFill>
              </a:rPr>
              <a:t>Encapsulation</a:t>
            </a:r>
            <a:r>
              <a:rPr lang="en-US" sz="2400" dirty="0">
                <a:solidFill>
                  <a:srgbClr val="7030A0"/>
                </a:solidFill>
              </a:rPr>
              <a:t> </a:t>
            </a:r>
            <a:r>
              <a:rPr lang="en-US" sz="2400" dirty="0"/>
              <a:t>− the capability to store related information, whether data or methods, together in an object.</a:t>
            </a:r>
          </a:p>
          <a:p>
            <a:pPr marL="342900" indent="-342900">
              <a:buClrTx/>
              <a:buFont typeface="Arial" pitchFamily="34" charset="0"/>
              <a:buChar char="•"/>
            </a:pPr>
            <a:r>
              <a:rPr lang="en-US" sz="2400" b="1" dirty="0">
                <a:solidFill>
                  <a:srgbClr val="7030A0"/>
                </a:solidFill>
              </a:rPr>
              <a:t>Aggregation</a:t>
            </a:r>
            <a:r>
              <a:rPr lang="en-US" sz="2400" dirty="0">
                <a:solidFill>
                  <a:srgbClr val="7030A0"/>
                </a:solidFill>
              </a:rPr>
              <a:t> </a:t>
            </a:r>
            <a:r>
              <a:rPr lang="en-US" sz="2400" dirty="0"/>
              <a:t>− the capability to store one object inside another object.</a:t>
            </a:r>
          </a:p>
          <a:p>
            <a:pPr marL="342900" indent="-342900">
              <a:buClrTx/>
              <a:buFont typeface="Arial" pitchFamily="34" charset="0"/>
              <a:buChar char="•"/>
            </a:pPr>
            <a:r>
              <a:rPr lang="en-US" sz="2400" b="1" dirty="0">
                <a:solidFill>
                  <a:srgbClr val="7030A0"/>
                </a:solidFill>
              </a:rPr>
              <a:t>Inheritance</a:t>
            </a:r>
            <a:r>
              <a:rPr lang="en-US" sz="2400" dirty="0">
                <a:solidFill>
                  <a:srgbClr val="7030A0"/>
                </a:solidFill>
              </a:rPr>
              <a:t> </a:t>
            </a:r>
            <a:r>
              <a:rPr lang="en-US" sz="2400" dirty="0"/>
              <a:t>refers to an object</a:t>
            </a:r>
            <a:r>
              <a:rPr lang="uk-UA" sz="2400" dirty="0"/>
              <a:t> (</a:t>
            </a:r>
            <a:r>
              <a:rPr lang="en-US" sz="2400" dirty="0"/>
              <a:t>class</a:t>
            </a:r>
            <a:r>
              <a:rPr lang="uk-UA" sz="2400" dirty="0"/>
              <a:t>)</a:t>
            </a:r>
            <a:r>
              <a:rPr lang="en-US" sz="2400" dirty="0"/>
              <a:t> being able to inherit methods and properties from a parent object</a:t>
            </a:r>
            <a:r>
              <a:rPr lang="uk-UA" sz="2400" dirty="0"/>
              <a:t> (</a:t>
            </a:r>
            <a:r>
              <a:rPr lang="en-US" sz="2400" dirty="0"/>
              <a:t>class</a:t>
            </a:r>
            <a:r>
              <a:rPr lang="uk-UA" sz="2400" dirty="0"/>
              <a:t>)</a:t>
            </a:r>
            <a:r>
              <a:rPr lang="en-US" sz="2400" dirty="0"/>
              <a:t>.</a:t>
            </a:r>
          </a:p>
          <a:p>
            <a:pPr marL="342900" indent="-342900">
              <a:buClrTx/>
              <a:buFont typeface="Arial" pitchFamily="34" charset="0"/>
              <a:buChar char="•"/>
            </a:pPr>
            <a:r>
              <a:rPr lang="en-US" sz="2400" b="1" dirty="0">
                <a:solidFill>
                  <a:srgbClr val="7030A0"/>
                </a:solidFill>
              </a:rPr>
              <a:t>Polymorphism</a:t>
            </a:r>
            <a:r>
              <a:rPr lang="en-US" sz="2400" dirty="0">
                <a:solidFill>
                  <a:srgbClr val="7030A0"/>
                </a:solidFill>
              </a:rPr>
              <a:t> </a:t>
            </a:r>
            <a:r>
              <a:rPr lang="en-US" sz="2400" dirty="0"/>
              <a:t>− the capability to write one function or method that works in a variety of different ways.</a:t>
            </a:r>
          </a:p>
          <a:p>
            <a:pPr lvl="0" algn="just" eaLnBrk="0" fontAlgn="base" hangingPunct="0">
              <a:lnSpc>
                <a:spcPct val="100000"/>
              </a:lnSpc>
              <a:spcBef>
                <a:spcPct val="0"/>
              </a:spcBef>
              <a:spcAft>
                <a:spcPct val="0"/>
              </a:spcAft>
              <a:buClrTx/>
            </a:pPr>
            <a:endParaRPr lang="uk-UA" altLang="uk-UA" sz="2400" dirty="0">
              <a:cs typeface="Times New Roman" panose="02020603050405020304" pitchFamily="18" charset="0"/>
            </a:endParaRPr>
          </a:p>
        </p:txBody>
      </p:sp>
      <p:sp>
        <p:nvSpPr>
          <p:cNvPr id="18435" name="Title 1">
            <a:extLst>
              <a:ext uri="{FF2B5EF4-FFF2-40B4-BE49-F238E27FC236}">
                <a16:creationId xmlns:a16="http://schemas.microsoft.com/office/drawing/2014/main" id="{E651A6C7-F2C8-4961-8B1A-25705A6B229F}"/>
              </a:ext>
            </a:extLst>
          </p:cNvPr>
          <p:cNvSpPr>
            <a:spLocks noGrp="1"/>
          </p:cNvSpPr>
          <p:nvPr>
            <p:ph type="title"/>
          </p:nvPr>
        </p:nvSpPr>
        <p:spPr>
          <a:xfrm>
            <a:off x="352225" y="290610"/>
            <a:ext cx="11565619" cy="525970"/>
          </a:xfrm>
        </p:spPr>
        <p:txBody>
          <a:bodyPr/>
          <a:lstStyle/>
          <a:p>
            <a:r>
              <a:rPr lang="en-US" sz="3600" dirty="0">
                <a:latin typeface="Proxima Nova Black" charset="0"/>
              </a:rPr>
              <a:t>Object oriented programming</a:t>
            </a:r>
            <a:r>
              <a:rPr lang="ru-RU" sz="3600" dirty="0">
                <a:latin typeface="Proxima Nova Black" charset="0"/>
              </a:rPr>
              <a:t>. </a:t>
            </a:r>
            <a:r>
              <a:rPr lang="en-US" sz="3600" dirty="0">
                <a:latin typeface="Proxima Nova Black" charset="0"/>
              </a:rPr>
              <a:t>Main concepts</a:t>
            </a:r>
          </a:p>
        </p:txBody>
      </p:sp>
    </p:spTree>
    <p:extLst>
      <p:ext uri="{BB962C8B-B14F-4D97-AF65-F5344CB8AC3E}">
        <p14:creationId xmlns:p14="http://schemas.microsoft.com/office/powerpoint/2010/main" val="180265179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7" name="Content Placeholder 2">
            <a:extLst>
              <a:ext uri="{FF2B5EF4-FFF2-40B4-BE49-F238E27FC236}">
                <a16:creationId xmlns:a16="http://schemas.microsoft.com/office/drawing/2014/main" id="{2A46A0C8-8743-44F3-ADA4-31065EC466D4}"/>
              </a:ext>
            </a:extLst>
          </p:cNvPr>
          <p:cNvSpPr>
            <a:spLocks noGrp="1"/>
          </p:cNvSpPr>
          <p:nvPr>
            <p:ph type="body" sz="quarter" idx="10"/>
          </p:nvPr>
        </p:nvSpPr>
        <p:spPr>
          <a:xfrm>
            <a:off x="452732" y="808202"/>
            <a:ext cx="11494709" cy="5518181"/>
          </a:xfrm>
        </p:spPr>
        <p:txBody>
          <a:bodyPr rtlCol="0">
            <a:normAutofit/>
          </a:bodyPr>
          <a:lstStyle/>
          <a:p>
            <a:endParaRPr lang="en-US" sz="9600" dirty="0"/>
          </a:p>
          <a:p>
            <a:pPr algn="ctr"/>
            <a:r>
              <a:rPr lang="en-US" sz="9600" dirty="0">
                <a:latin typeface="Proxima Nova Black" charset="0"/>
              </a:rPr>
              <a:t>JavaScript Objects</a:t>
            </a:r>
            <a:endParaRPr lang="en-US" sz="2400" dirty="0">
              <a:latin typeface="Proxima Nova Black" charset="0"/>
            </a:endParaRPr>
          </a:p>
        </p:txBody>
      </p:sp>
    </p:spTree>
    <p:extLst>
      <p:ext uri="{BB962C8B-B14F-4D97-AF65-F5344CB8AC3E}">
        <p14:creationId xmlns:p14="http://schemas.microsoft.com/office/powerpoint/2010/main" val="241793230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7" name="Content Placeholder 2">
            <a:extLst>
              <a:ext uri="{FF2B5EF4-FFF2-40B4-BE49-F238E27FC236}">
                <a16:creationId xmlns:a16="http://schemas.microsoft.com/office/drawing/2014/main" id="{2A46A0C8-8743-44F3-ADA4-31065EC466D4}"/>
              </a:ext>
            </a:extLst>
          </p:cNvPr>
          <p:cNvSpPr>
            <a:spLocks noGrp="1"/>
          </p:cNvSpPr>
          <p:nvPr>
            <p:ph type="body" sz="quarter" idx="10"/>
          </p:nvPr>
        </p:nvSpPr>
        <p:spPr>
          <a:xfrm>
            <a:off x="287079" y="925135"/>
            <a:ext cx="11546958" cy="5592624"/>
          </a:xfrm>
        </p:spPr>
        <p:txBody>
          <a:bodyPr rtlCol="0">
            <a:noAutofit/>
          </a:bodyPr>
          <a:lstStyle/>
          <a:p>
            <a:pPr marL="0" lvl="1" defTabSz="360000"/>
            <a:r>
              <a:rPr lang="en-US" sz="2400" dirty="0">
                <a:latin typeface="Calibri" pitchFamily="34" charset="0"/>
                <a:cs typeface="Courier New" panose="02070309020205020404" pitchFamily="49" charset="0"/>
              </a:rPr>
              <a:t>Understanding objects is very important to JavaScript because virtually </a:t>
            </a:r>
            <a:r>
              <a:rPr lang="en-US" sz="2400" b="1" dirty="0">
                <a:solidFill>
                  <a:srgbClr val="7030A0"/>
                </a:solidFill>
                <a:latin typeface="Calibri" pitchFamily="34" charset="0"/>
                <a:cs typeface="Courier New" panose="02070309020205020404" pitchFamily="49" charset="0"/>
              </a:rPr>
              <a:t>everything is an "object"</a:t>
            </a:r>
            <a:r>
              <a:rPr lang="en-US" sz="2400" dirty="0">
                <a:latin typeface="Calibri" pitchFamily="34" charset="0"/>
                <a:cs typeface="Courier New" panose="02070309020205020404" pitchFamily="49" charset="0"/>
              </a:rPr>
              <a:t>. </a:t>
            </a:r>
            <a:r>
              <a:rPr lang="en-US" sz="2400" dirty="0"/>
              <a:t>All JavaScript values, except primitives, are objects.</a:t>
            </a:r>
          </a:p>
          <a:p>
            <a:pPr marL="0" lvl="1" defTabSz="360000"/>
            <a:endParaRPr lang="en-US" sz="2400" dirty="0">
              <a:latin typeface="Calibri" pitchFamily="34" charset="0"/>
              <a:cs typeface="Courier New" panose="02070309020205020404" pitchFamily="49" charset="0"/>
            </a:endParaRPr>
          </a:p>
          <a:p>
            <a:pPr marL="0" lvl="1" defTabSz="360000"/>
            <a:r>
              <a:rPr lang="en-US" sz="2400" dirty="0"/>
              <a:t>Objects are used to store collections of various values and more complex entities.</a:t>
            </a:r>
          </a:p>
          <a:p>
            <a:pPr marL="0" lvl="1" defTabSz="360000"/>
            <a:r>
              <a:rPr lang="en-US" sz="2400" dirty="0"/>
              <a:t>An object can be created using curly braces {...} with an optional property list. A </a:t>
            </a:r>
            <a:r>
              <a:rPr lang="en-US" sz="2400" b="1" dirty="0">
                <a:solidFill>
                  <a:srgbClr val="7030A0"/>
                </a:solidFill>
              </a:rPr>
              <a:t>property</a:t>
            </a:r>
            <a:r>
              <a:rPr lang="en-US" sz="2400" dirty="0">
                <a:solidFill>
                  <a:srgbClr val="7030A0"/>
                </a:solidFill>
              </a:rPr>
              <a:t> </a:t>
            </a:r>
            <a:r>
              <a:rPr lang="en-US" sz="2400" dirty="0"/>
              <a:t>is a </a:t>
            </a:r>
            <a:r>
              <a:rPr lang="en-US" sz="2400" b="1" dirty="0">
                <a:solidFill>
                  <a:srgbClr val="7030A0"/>
                </a:solidFill>
              </a:rPr>
              <a:t>key: value pair</a:t>
            </a:r>
            <a:r>
              <a:rPr lang="en-US" sz="2400" dirty="0"/>
              <a:t>, where a </a:t>
            </a:r>
            <a:r>
              <a:rPr lang="en-US" sz="2400" b="1" dirty="0">
                <a:solidFill>
                  <a:srgbClr val="7030A0"/>
                </a:solidFill>
              </a:rPr>
              <a:t>key is a string </a:t>
            </a:r>
            <a:r>
              <a:rPr lang="en-US" sz="2400" dirty="0"/>
              <a:t>(also called a "property name"), and the </a:t>
            </a:r>
            <a:r>
              <a:rPr lang="en-US" sz="2400" b="1" dirty="0">
                <a:solidFill>
                  <a:srgbClr val="7030A0"/>
                </a:solidFill>
              </a:rPr>
              <a:t>value can be anything</a:t>
            </a:r>
            <a:r>
              <a:rPr lang="en-US" sz="2400" dirty="0"/>
              <a:t>.</a:t>
            </a:r>
          </a:p>
          <a:p>
            <a:pPr marL="0" lvl="1" defTabSz="360000"/>
            <a:endParaRPr lang="en-US" sz="2400" dirty="0"/>
          </a:p>
          <a:p>
            <a:pPr marL="1143066" lvl="4" indent="0" defTabSz="360000">
              <a:buNone/>
            </a:pPr>
            <a:r>
              <a:rPr lang="en-US" sz="2400" dirty="0">
                <a:latin typeface="Calibri" pitchFamily="34" charset="0"/>
                <a:cs typeface="Courier New" panose="02070309020205020404" pitchFamily="49" charset="0"/>
              </a:rPr>
              <a:t>		</a:t>
            </a:r>
            <a:r>
              <a:rPr lang="en-US" dirty="0">
                <a:solidFill>
                  <a:srgbClr val="0070C0"/>
                </a:solidFill>
                <a:latin typeface="Consolas" pitchFamily="49" charset="0"/>
                <a:cs typeface="Consolas" pitchFamily="49" charset="0"/>
              </a:rPr>
              <a:t>let </a:t>
            </a:r>
            <a:r>
              <a:rPr lang="en-US" dirty="0">
                <a:solidFill>
                  <a:schemeClr val="accent4">
                    <a:lumMod val="50000"/>
                  </a:schemeClr>
                </a:solidFill>
                <a:latin typeface="Consolas" pitchFamily="49" charset="0"/>
                <a:cs typeface="Consolas" pitchFamily="49" charset="0"/>
              </a:rPr>
              <a:t>employee = </a:t>
            </a:r>
            <a:r>
              <a:rPr lang="en-US" dirty="0">
                <a:latin typeface="Consolas" pitchFamily="49" charset="0"/>
                <a:cs typeface="Consolas" pitchFamily="49" charset="0"/>
              </a:rPr>
              <a:t>{</a:t>
            </a:r>
          </a:p>
          <a:p>
            <a:pPr marL="1143066" lvl="4" indent="0" defTabSz="360000">
              <a:buNone/>
            </a:pPr>
            <a:r>
              <a:rPr lang="en-US" dirty="0">
                <a:latin typeface="Consolas" pitchFamily="49" charset="0"/>
                <a:cs typeface="Consolas" pitchFamily="49" charset="0"/>
              </a:rPr>
              <a:t>			</a:t>
            </a:r>
            <a:r>
              <a:rPr lang="en-US" dirty="0" err="1">
                <a:solidFill>
                  <a:srgbClr val="7030A0"/>
                </a:solidFill>
                <a:latin typeface="Consolas" pitchFamily="49" charset="0"/>
                <a:cs typeface="Consolas" pitchFamily="49" charset="0"/>
              </a:rPr>
              <a:t>firstName</a:t>
            </a:r>
            <a:r>
              <a:rPr lang="en-US" dirty="0">
                <a:latin typeface="Consolas" pitchFamily="49" charset="0"/>
                <a:cs typeface="Consolas" pitchFamily="49" charset="0"/>
              </a:rPr>
              <a:t>: "Peter",</a:t>
            </a:r>
            <a:br>
              <a:rPr lang="en-US" dirty="0">
                <a:latin typeface="Consolas" pitchFamily="49" charset="0"/>
                <a:cs typeface="Consolas" pitchFamily="49" charset="0"/>
              </a:rPr>
            </a:br>
            <a:r>
              <a:rPr lang="en-US" dirty="0">
                <a:latin typeface="Consolas" pitchFamily="49" charset="0"/>
                <a:cs typeface="Consolas" pitchFamily="49" charset="0"/>
              </a:rPr>
              <a:t>			</a:t>
            </a:r>
            <a:r>
              <a:rPr lang="en-US" dirty="0" err="1">
                <a:solidFill>
                  <a:srgbClr val="7030A0"/>
                </a:solidFill>
                <a:latin typeface="Consolas" pitchFamily="49" charset="0"/>
                <a:cs typeface="Consolas" pitchFamily="49" charset="0"/>
              </a:rPr>
              <a:t>lastName</a:t>
            </a:r>
            <a:r>
              <a:rPr lang="en-US" dirty="0">
                <a:latin typeface="Consolas" pitchFamily="49" charset="0"/>
                <a:cs typeface="Consolas" pitchFamily="49" charset="0"/>
              </a:rPr>
              <a:t>: "Peterson",</a:t>
            </a:r>
          </a:p>
          <a:p>
            <a:pPr marL="1143066" lvl="4" indent="0" defTabSz="360000">
              <a:buNone/>
            </a:pPr>
            <a:r>
              <a:rPr lang="en-US" dirty="0">
                <a:latin typeface="Consolas" pitchFamily="49" charset="0"/>
                <a:cs typeface="Consolas" pitchFamily="49" charset="0"/>
              </a:rPr>
              <a:t>			</a:t>
            </a:r>
            <a:r>
              <a:rPr lang="en-US" dirty="0">
                <a:solidFill>
                  <a:srgbClr val="7030A0"/>
                </a:solidFill>
                <a:latin typeface="Consolas" pitchFamily="49" charset="0"/>
                <a:cs typeface="Consolas" pitchFamily="49" charset="0"/>
              </a:rPr>
              <a:t>position</a:t>
            </a:r>
            <a:r>
              <a:rPr lang="en-US" dirty="0">
                <a:latin typeface="Consolas" pitchFamily="49" charset="0"/>
                <a:cs typeface="Consolas" pitchFamily="49" charset="0"/>
              </a:rPr>
              <a:t>: "developer",</a:t>
            </a:r>
            <a:br>
              <a:rPr lang="en-US" dirty="0">
                <a:latin typeface="Consolas" pitchFamily="49" charset="0"/>
                <a:cs typeface="Consolas" pitchFamily="49" charset="0"/>
              </a:rPr>
            </a:br>
            <a:r>
              <a:rPr lang="en-US" dirty="0">
                <a:latin typeface="Consolas" pitchFamily="49" charset="0"/>
                <a:cs typeface="Consolas" pitchFamily="49" charset="0"/>
              </a:rPr>
              <a:t>  		</a:t>
            </a:r>
            <a:r>
              <a:rPr lang="en-US" dirty="0">
                <a:solidFill>
                  <a:srgbClr val="7030A0"/>
                </a:solidFill>
                <a:latin typeface="Consolas" pitchFamily="49" charset="0"/>
                <a:cs typeface="Consolas" pitchFamily="49" charset="0"/>
              </a:rPr>
              <a:t>experience</a:t>
            </a:r>
            <a:r>
              <a:rPr lang="en-US" dirty="0">
                <a:latin typeface="Consolas" pitchFamily="49" charset="0"/>
                <a:cs typeface="Consolas" pitchFamily="49" charset="0"/>
              </a:rPr>
              <a:t> : 4  						</a:t>
            </a:r>
          </a:p>
          <a:p>
            <a:pPr marL="1143066" lvl="4" indent="0" defTabSz="360000">
              <a:buNone/>
            </a:pPr>
            <a:r>
              <a:rPr lang="en-US" dirty="0">
                <a:latin typeface="Consolas" pitchFamily="49" charset="0"/>
                <a:cs typeface="Consolas" pitchFamily="49" charset="0"/>
              </a:rPr>
              <a:t>		}</a:t>
            </a:r>
            <a:endParaRPr lang="ru-RU" dirty="0">
              <a:latin typeface="Consolas" pitchFamily="49" charset="0"/>
              <a:cs typeface="Consolas" pitchFamily="49" charset="0"/>
            </a:endParaRPr>
          </a:p>
        </p:txBody>
      </p:sp>
      <p:sp>
        <p:nvSpPr>
          <p:cNvPr id="18435" name="Title 1">
            <a:extLst>
              <a:ext uri="{FF2B5EF4-FFF2-40B4-BE49-F238E27FC236}">
                <a16:creationId xmlns:a16="http://schemas.microsoft.com/office/drawing/2014/main" id="{E651A6C7-F2C8-4961-8B1A-25705A6B229F}"/>
              </a:ext>
            </a:extLst>
          </p:cNvPr>
          <p:cNvSpPr>
            <a:spLocks noGrp="1"/>
          </p:cNvSpPr>
          <p:nvPr>
            <p:ph type="title"/>
          </p:nvPr>
        </p:nvSpPr>
        <p:spPr>
          <a:xfrm>
            <a:off x="362859" y="152384"/>
            <a:ext cx="11565619" cy="525970"/>
          </a:xfrm>
        </p:spPr>
        <p:txBody>
          <a:bodyPr/>
          <a:lstStyle/>
          <a:p>
            <a:r>
              <a:rPr lang="en-US" sz="3600" dirty="0">
                <a:latin typeface="Proxima Nova Black" charset="0"/>
              </a:rPr>
              <a:t>JavaScript objects</a:t>
            </a:r>
            <a:endParaRPr lang="en-US" dirty="0">
              <a:solidFill>
                <a:srgbClr val="FF0000"/>
              </a:solidFill>
              <a:latin typeface="Proxima Nova Black" charset="0"/>
            </a:endParaRPr>
          </a:p>
        </p:txBody>
      </p:sp>
    </p:spTree>
    <p:extLst>
      <p:ext uri="{BB962C8B-B14F-4D97-AF65-F5344CB8AC3E}">
        <p14:creationId xmlns:p14="http://schemas.microsoft.com/office/powerpoint/2010/main" val="53411841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7" name="Content Placeholder 2">
            <a:extLst>
              <a:ext uri="{FF2B5EF4-FFF2-40B4-BE49-F238E27FC236}">
                <a16:creationId xmlns:a16="http://schemas.microsoft.com/office/drawing/2014/main" id="{2A46A0C8-8743-44F3-ADA4-31065EC466D4}"/>
              </a:ext>
            </a:extLst>
          </p:cNvPr>
          <p:cNvSpPr>
            <a:spLocks noGrp="1"/>
          </p:cNvSpPr>
          <p:nvPr>
            <p:ph type="body" sz="quarter" idx="10"/>
          </p:nvPr>
        </p:nvSpPr>
        <p:spPr>
          <a:xfrm>
            <a:off x="478465" y="1207110"/>
            <a:ext cx="11589488" cy="3987114"/>
          </a:xfrm>
        </p:spPr>
        <p:txBody>
          <a:bodyPr rtlCol="0">
            <a:noAutofit/>
          </a:bodyPr>
          <a:lstStyle/>
          <a:p>
            <a:r>
              <a:rPr lang="en-US" sz="2400" dirty="0"/>
              <a:t>Properties of the object can be accessed using the following </a:t>
            </a:r>
            <a:r>
              <a:rPr lang="en-US" sz="2400" b="1" dirty="0">
                <a:solidFill>
                  <a:srgbClr val="7030A0"/>
                </a:solidFill>
              </a:rPr>
              <a:t>two notations</a:t>
            </a:r>
            <a:r>
              <a:rPr lang="en-US" sz="2400" dirty="0"/>
              <a:t>:</a:t>
            </a:r>
          </a:p>
          <a:p>
            <a:r>
              <a:rPr lang="en-US" sz="2400" dirty="0"/>
              <a:t>     1) "." - dot notation</a:t>
            </a:r>
          </a:p>
          <a:p>
            <a:r>
              <a:rPr lang="en-US" sz="2400" dirty="0"/>
              <a:t>     2) "[ ]" - square bracket notation</a:t>
            </a:r>
          </a:p>
          <a:p>
            <a:endParaRPr lang="en-US" dirty="0"/>
          </a:p>
          <a:p>
            <a:pPr marL="1143066" lvl="4" indent="0" defTabSz="360000">
              <a:buNone/>
            </a:pPr>
            <a:r>
              <a:rPr lang="en-US" dirty="0"/>
              <a:t> </a:t>
            </a:r>
            <a:r>
              <a:rPr lang="en-US" sz="2400" dirty="0">
                <a:latin typeface="Calibri" pitchFamily="34" charset="0"/>
                <a:cs typeface="Courier New" panose="02070309020205020404" pitchFamily="49" charset="0"/>
              </a:rPr>
              <a:t>	</a:t>
            </a:r>
            <a:r>
              <a:rPr lang="en-US" dirty="0">
                <a:solidFill>
                  <a:srgbClr val="0070C0"/>
                </a:solidFill>
                <a:latin typeface="Consolas" pitchFamily="49" charset="0"/>
                <a:cs typeface="Consolas" pitchFamily="49" charset="0"/>
              </a:rPr>
              <a:t>let </a:t>
            </a:r>
            <a:r>
              <a:rPr lang="en-US" dirty="0">
                <a:solidFill>
                  <a:schemeClr val="accent4">
                    <a:lumMod val="50000"/>
                  </a:schemeClr>
                </a:solidFill>
                <a:latin typeface="Consolas" pitchFamily="49" charset="0"/>
                <a:cs typeface="Consolas" pitchFamily="49" charset="0"/>
              </a:rPr>
              <a:t>employee = </a:t>
            </a:r>
            <a:r>
              <a:rPr lang="en-US" dirty="0">
                <a:latin typeface="Consolas" pitchFamily="49" charset="0"/>
                <a:cs typeface="Consolas" pitchFamily="49" charset="0"/>
              </a:rPr>
              <a:t>{</a:t>
            </a:r>
          </a:p>
          <a:p>
            <a:pPr marL="1143066" lvl="4" indent="0" defTabSz="360000">
              <a:buNone/>
            </a:pPr>
            <a:r>
              <a:rPr lang="en-US" dirty="0">
                <a:latin typeface="Consolas" pitchFamily="49" charset="0"/>
                <a:cs typeface="Consolas" pitchFamily="49" charset="0"/>
              </a:rPr>
              <a:t>		</a:t>
            </a:r>
            <a:r>
              <a:rPr lang="en-US" dirty="0" err="1">
                <a:solidFill>
                  <a:srgbClr val="7030A0"/>
                </a:solidFill>
                <a:latin typeface="Consolas" pitchFamily="49" charset="0"/>
                <a:cs typeface="Consolas" pitchFamily="49" charset="0"/>
              </a:rPr>
              <a:t>firstName</a:t>
            </a:r>
            <a:r>
              <a:rPr lang="en-US" dirty="0">
                <a:latin typeface="Consolas" pitchFamily="49" charset="0"/>
                <a:cs typeface="Consolas" pitchFamily="49" charset="0"/>
              </a:rPr>
              <a:t>: "Peter",</a:t>
            </a:r>
            <a:br>
              <a:rPr lang="en-US" dirty="0">
                <a:latin typeface="Consolas" pitchFamily="49" charset="0"/>
                <a:cs typeface="Consolas" pitchFamily="49" charset="0"/>
              </a:rPr>
            </a:br>
            <a:r>
              <a:rPr lang="en-US" dirty="0">
                <a:latin typeface="Consolas" pitchFamily="49" charset="0"/>
                <a:cs typeface="Consolas" pitchFamily="49" charset="0"/>
              </a:rPr>
              <a:t>		</a:t>
            </a:r>
            <a:r>
              <a:rPr lang="en-US" dirty="0" err="1">
                <a:solidFill>
                  <a:srgbClr val="7030A0"/>
                </a:solidFill>
                <a:latin typeface="Consolas" pitchFamily="49" charset="0"/>
                <a:cs typeface="Consolas" pitchFamily="49" charset="0"/>
              </a:rPr>
              <a:t>lastName</a:t>
            </a:r>
            <a:r>
              <a:rPr lang="en-US" dirty="0">
                <a:latin typeface="Consolas" pitchFamily="49" charset="0"/>
                <a:cs typeface="Consolas" pitchFamily="49" charset="0"/>
              </a:rPr>
              <a:t>: "Peterson",</a:t>
            </a:r>
          </a:p>
          <a:p>
            <a:pPr marL="1143066" lvl="4" indent="0" defTabSz="360000">
              <a:buNone/>
            </a:pPr>
            <a:r>
              <a:rPr lang="en-US" dirty="0">
                <a:latin typeface="Consolas" pitchFamily="49" charset="0"/>
                <a:cs typeface="Consolas" pitchFamily="49" charset="0"/>
              </a:rPr>
              <a:t>		</a:t>
            </a:r>
            <a:r>
              <a:rPr lang="en-US" dirty="0">
                <a:solidFill>
                  <a:srgbClr val="7030A0"/>
                </a:solidFill>
                <a:latin typeface="Consolas" pitchFamily="49" charset="0"/>
                <a:cs typeface="Consolas" pitchFamily="49" charset="0"/>
              </a:rPr>
              <a:t>position</a:t>
            </a:r>
            <a:r>
              <a:rPr lang="en-US" dirty="0">
                <a:latin typeface="Consolas" pitchFamily="49" charset="0"/>
                <a:cs typeface="Consolas" pitchFamily="49" charset="0"/>
              </a:rPr>
              <a:t>: "developer",</a:t>
            </a:r>
            <a:br>
              <a:rPr lang="en-US" dirty="0">
                <a:latin typeface="Consolas" pitchFamily="49" charset="0"/>
                <a:cs typeface="Consolas" pitchFamily="49" charset="0"/>
              </a:rPr>
            </a:br>
            <a:r>
              <a:rPr lang="en-US" dirty="0">
                <a:latin typeface="Consolas" pitchFamily="49" charset="0"/>
                <a:cs typeface="Consolas" pitchFamily="49" charset="0"/>
              </a:rPr>
              <a:t>  	</a:t>
            </a:r>
            <a:r>
              <a:rPr lang="en-US" dirty="0">
                <a:solidFill>
                  <a:srgbClr val="7030A0"/>
                </a:solidFill>
                <a:latin typeface="Consolas" pitchFamily="49" charset="0"/>
                <a:cs typeface="Consolas" pitchFamily="49" charset="0"/>
              </a:rPr>
              <a:t>experience</a:t>
            </a:r>
            <a:r>
              <a:rPr lang="en-US" dirty="0">
                <a:latin typeface="Consolas" pitchFamily="49" charset="0"/>
                <a:cs typeface="Consolas" pitchFamily="49" charset="0"/>
              </a:rPr>
              <a:t> : 4  						</a:t>
            </a:r>
          </a:p>
          <a:p>
            <a:pPr marL="1143066" lvl="4" indent="0" defTabSz="360000">
              <a:buNone/>
            </a:pPr>
            <a:r>
              <a:rPr lang="en-US" dirty="0">
                <a:latin typeface="Consolas" pitchFamily="49" charset="0"/>
                <a:cs typeface="Consolas" pitchFamily="49" charset="0"/>
              </a:rPr>
              <a:t>	}</a:t>
            </a:r>
            <a:endParaRPr lang="ru-RU" dirty="0">
              <a:latin typeface="Consolas" pitchFamily="49" charset="0"/>
              <a:cs typeface="Consolas" pitchFamily="49" charset="0"/>
            </a:endParaRPr>
          </a:p>
          <a:p>
            <a:pPr marL="1143066" lvl="4" indent="0" defTabSz="360000">
              <a:buNone/>
            </a:pPr>
            <a:endParaRPr lang="en-US" dirty="0">
              <a:latin typeface="Consolas" pitchFamily="49" charset="0"/>
              <a:cs typeface="Consolas" pitchFamily="49" charset="0"/>
            </a:endParaRPr>
          </a:p>
          <a:p>
            <a:pPr marL="1143066" lvl="4" indent="0" defTabSz="360000">
              <a:buNone/>
            </a:pPr>
            <a:endParaRPr lang="ru-RU" dirty="0">
              <a:latin typeface="Consolas" pitchFamily="49" charset="0"/>
              <a:cs typeface="Consolas" pitchFamily="49" charset="0"/>
            </a:endParaRPr>
          </a:p>
        </p:txBody>
      </p:sp>
      <p:sp>
        <p:nvSpPr>
          <p:cNvPr id="18435" name="Title 1">
            <a:extLst>
              <a:ext uri="{FF2B5EF4-FFF2-40B4-BE49-F238E27FC236}">
                <a16:creationId xmlns:a16="http://schemas.microsoft.com/office/drawing/2014/main" id="{E651A6C7-F2C8-4961-8B1A-25705A6B229F}"/>
              </a:ext>
            </a:extLst>
          </p:cNvPr>
          <p:cNvSpPr>
            <a:spLocks noGrp="1"/>
          </p:cNvSpPr>
          <p:nvPr>
            <p:ph type="title"/>
          </p:nvPr>
        </p:nvSpPr>
        <p:spPr>
          <a:xfrm>
            <a:off x="362859" y="152384"/>
            <a:ext cx="11565619" cy="525970"/>
          </a:xfrm>
        </p:spPr>
        <p:txBody>
          <a:bodyPr/>
          <a:lstStyle/>
          <a:p>
            <a:r>
              <a:rPr lang="en-US" sz="3600" dirty="0">
                <a:latin typeface="Proxima Nova Black" charset="0"/>
              </a:rPr>
              <a:t>JavaScript Objects</a:t>
            </a:r>
            <a:r>
              <a:rPr lang="uk-UA" sz="3600" dirty="0">
                <a:latin typeface="Proxima Nova Black" charset="0"/>
              </a:rPr>
              <a:t>. </a:t>
            </a:r>
            <a:r>
              <a:rPr lang="en-US" b="1" dirty="0">
                <a:latin typeface="Proxima Nova Black" charset="0"/>
              </a:rPr>
              <a:t>Access to properties</a:t>
            </a:r>
            <a:br>
              <a:rPr lang="en-US" b="1" dirty="0">
                <a:latin typeface="Proxima Nova Black" charset="0"/>
              </a:rPr>
            </a:br>
            <a:endParaRPr lang="en-US" dirty="0">
              <a:solidFill>
                <a:srgbClr val="FF0000"/>
              </a:solidFill>
              <a:latin typeface="Proxima Nova Black" charset="0"/>
            </a:endParaRPr>
          </a:p>
        </p:txBody>
      </p:sp>
      <p:sp>
        <p:nvSpPr>
          <p:cNvPr id="2" name="Прямоугольник 1"/>
          <p:cNvSpPr/>
          <p:nvPr/>
        </p:nvSpPr>
        <p:spPr>
          <a:xfrm>
            <a:off x="6503586" y="3540608"/>
            <a:ext cx="5688414" cy="1107996"/>
          </a:xfrm>
          <a:prstGeom prst="rect">
            <a:avLst/>
          </a:prstGeom>
        </p:spPr>
        <p:txBody>
          <a:bodyPr wrap="square">
            <a:spAutoFit/>
          </a:bodyPr>
          <a:lstStyle/>
          <a:p>
            <a:r>
              <a:rPr lang="en-US" sz="2200" dirty="0" err="1">
                <a:solidFill>
                  <a:schemeClr val="accent4">
                    <a:lumMod val="50000"/>
                  </a:schemeClr>
                </a:solidFill>
                <a:latin typeface="Consolas" pitchFamily="49" charset="0"/>
                <a:cs typeface="Consolas" pitchFamily="49" charset="0"/>
              </a:rPr>
              <a:t>employee</a:t>
            </a:r>
            <a:r>
              <a:rPr lang="en-US" sz="2200" dirty="0" err="1">
                <a:latin typeface="Consolas" pitchFamily="49" charset="0"/>
                <a:cs typeface="Consolas" pitchFamily="49" charset="0"/>
              </a:rPr>
              <a:t>.</a:t>
            </a:r>
            <a:r>
              <a:rPr lang="en-US" sz="2200" dirty="0" err="1">
                <a:solidFill>
                  <a:srgbClr val="7030A0"/>
                </a:solidFill>
                <a:latin typeface="Consolas" pitchFamily="49" charset="0"/>
                <a:cs typeface="Consolas" pitchFamily="49" charset="0"/>
              </a:rPr>
              <a:t>firstName</a:t>
            </a:r>
            <a:r>
              <a:rPr lang="en-US" sz="2200" dirty="0">
                <a:latin typeface="Consolas" pitchFamily="49" charset="0"/>
                <a:cs typeface="Consolas" pitchFamily="49" charset="0"/>
              </a:rPr>
              <a:t>;   //  Peter </a:t>
            </a:r>
          </a:p>
          <a:p>
            <a:r>
              <a:rPr lang="en-US" sz="2200" dirty="0">
                <a:solidFill>
                  <a:schemeClr val="accent4">
                    <a:lumMod val="50000"/>
                  </a:schemeClr>
                </a:solidFill>
                <a:latin typeface="Consolas" pitchFamily="49" charset="0"/>
                <a:cs typeface="Consolas" pitchFamily="49" charset="0"/>
              </a:rPr>
              <a:t>employee</a:t>
            </a:r>
            <a:r>
              <a:rPr lang="en-US" sz="2200" dirty="0">
                <a:latin typeface="Consolas" pitchFamily="49" charset="0"/>
                <a:cs typeface="Consolas" pitchFamily="49" charset="0"/>
              </a:rPr>
              <a:t>["</a:t>
            </a:r>
            <a:r>
              <a:rPr lang="en-US" sz="2200" dirty="0" err="1">
                <a:solidFill>
                  <a:srgbClr val="7030A0"/>
                </a:solidFill>
                <a:latin typeface="Consolas" pitchFamily="49" charset="0"/>
                <a:cs typeface="Consolas" pitchFamily="49" charset="0"/>
              </a:rPr>
              <a:t>lastName</a:t>
            </a:r>
            <a:r>
              <a:rPr lang="en-US" sz="2200" dirty="0">
                <a:latin typeface="Consolas" pitchFamily="49" charset="0"/>
                <a:cs typeface="Consolas" pitchFamily="49" charset="0"/>
              </a:rPr>
              <a:t>"]; //  Peterson</a:t>
            </a:r>
            <a:br>
              <a:rPr lang="en-US" sz="2200" dirty="0">
                <a:latin typeface="Consolas" pitchFamily="49" charset="0"/>
                <a:cs typeface="Consolas" pitchFamily="49" charset="0"/>
              </a:rPr>
            </a:br>
            <a:endParaRPr lang="ru-RU" sz="2200" dirty="0">
              <a:latin typeface="Consolas" pitchFamily="49" charset="0"/>
              <a:cs typeface="Consolas" pitchFamily="49" charset="0"/>
            </a:endParaRPr>
          </a:p>
        </p:txBody>
      </p:sp>
      <p:sp>
        <p:nvSpPr>
          <p:cNvPr id="3" name="Стрелка вправо 2"/>
          <p:cNvSpPr/>
          <p:nvPr/>
        </p:nvSpPr>
        <p:spPr>
          <a:xfrm>
            <a:off x="5869172" y="3796894"/>
            <a:ext cx="503054" cy="297712"/>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Tree>
    <p:extLst>
      <p:ext uri="{BB962C8B-B14F-4D97-AF65-F5344CB8AC3E}">
        <p14:creationId xmlns:p14="http://schemas.microsoft.com/office/powerpoint/2010/main" val="271590739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7" name="Content Placeholder 2">
            <a:extLst>
              <a:ext uri="{FF2B5EF4-FFF2-40B4-BE49-F238E27FC236}">
                <a16:creationId xmlns:a16="http://schemas.microsoft.com/office/drawing/2014/main" id="{2A46A0C8-8743-44F3-ADA4-31065EC466D4}"/>
              </a:ext>
            </a:extLst>
          </p:cNvPr>
          <p:cNvSpPr>
            <a:spLocks noGrp="1"/>
          </p:cNvSpPr>
          <p:nvPr>
            <p:ph type="body" sz="quarter" idx="10"/>
          </p:nvPr>
        </p:nvSpPr>
        <p:spPr>
          <a:xfrm>
            <a:off x="350873" y="1042098"/>
            <a:ext cx="11717079" cy="3987114"/>
          </a:xfrm>
        </p:spPr>
        <p:txBody>
          <a:bodyPr rtlCol="0">
            <a:noAutofit/>
          </a:bodyPr>
          <a:lstStyle/>
          <a:p>
            <a:r>
              <a:rPr lang="en-US" sz="2400" b="1" dirty="0">
                <a:solidFill>
                  <a:srgbClr val="7030A0"/>
                </a:solidFill>
              </a:rPr>
              <a:t>New properties </a:t>
            </a:r>
            <a:r>
              <a:rPr lang="en-US" sz="2400" dirty="0"/>
              <a:t>can be added using the dot notation</a:t>
            </a:r>
            <a:r>
              <a:rPr lang="en-US" sz="2400" b="1" dirty="0">
                <a:solidFill>
                  <a:schemeClr val="accent2">
                    <a:lumMod val="40000"/>
                    <a:lumOff val="60000"/>
                  </a:schemeClr>
                </a:solidFill>
              </a:rPr>
              <a:t> </a:t>
            </a:r>
            <a:r>
              <a:rPr lang="en-US" sz="2400" dirty="0"/>
              <a:t>as shown below:</a:t>
            </a:r>
          </a:p>
          <a:p>
            <a:endParaRPr lang="en-US" dirty="0"/>
          </a:p>
          <a:p>
            <a:r>
              <a:rPr lang="en-US" dirty="0"/>
              <a:t> </a:t>
            </a:r>
            <a:r>
              <a:rPr lang="en-US" sz="2400" dirty="0">
                <a:latin typeface="Calibri" pitchFamily="34" charset="0"/>
                <a:cs typeface="Courier New" panose="02070309020205020404" pitchFamily="49" charset="0"/>
              </a:rPr>
              <a:t>	    </a:t>
            </a:r>
          </a:p>
          <a:p>
            <a:r>
              <a:rPr lang="en-US" sz="2400" dirty="0">
                <a:latin typeface="Calibri" pitchFamily="34" charset="0"/>
                <a:cs typeface="Courier New" panose="02070309020205020404" pitchFamily="49" charset="0"/>
              </a:rPr>
              <a:t>	</a:t>
            </a:r>
            <a:r>
              <a:rPr lang="en-US" dirty="0" err="1">
                <a:solidFill>
                  <a:schemeClr val="accent4">
                    <a:lumMod val="50000"/>
                  </a:schemeClr>
                </a:solidFill>
                <a:latin typeface="Consolas" pitchFamily="49" charset="0"/>
                <a:cs typeface="Consolas" pitchFamily="49" charset="0"/>
              </a:rPr>
              <a:t>employee</a:t>
            </a:r>
            <a:r>
              <a:rPr lang="en-US" dirty="0" err="1">
                <a:latin typeface="Consolas" pitchFamily="49" charset="0"/>
                <a:cs typeface="Consolas" pitchFamily="49" charset="0"/>
              </a:rPr>
              <a:t>.</a:t>
            </a:r>
            <a:r>
              <a:rPr lang="en-US" dirty="0" err="1">
                <a:solidFill>
                  <a:srgbClr val="7030A0"/>
                </a:solidFill>
                <a:latin typeface="Consolas" pitchFamily="49" charset="0"/>
                <a:cs typeface="Consolas" pitchFamily="49" charset="0"/>
              </a:rPr>
              <a:t>salary</a:t>
            </a:r>
            <a:r>
              <a:rPr lang="en-US" dirty="0">
                <a:latin typeface="Consolas" pitchFamily="49" charset="0"/>
                <a:cs typeface="Consolas" pitchFamily="49" charset="0"/>
              </a:rPr>
              <a:t> = 2000;</a:t>
            </a:r>
          </a:p>
          <a:p>
            <a:r>
              <a:rPr lang="en-US" dirty="0">
                <a:latin typeface="Consolas" pitchFamily="49" charset="0"/>
                <a:cs typeface="Consolas" pitchFamily="49" charset="0"/>
              </a:rPr>
              <a:t>	</a:t>
            </a:r>
            <a:r>
              <a:rPr lang="en-US" dirty="0">
                <a:solidFill>
                  <a:srgbClr val="0070C0"/>
                </a:solidFill>
                <a:latin typeface="Consolas" pitchFamily="49" charset="0"/>
                <a:cs typeface="Consolas" pitchFamily="49" charset="0"/>
              </a:rPr>
              <a:t>console.log</a:t>
            </a:r>
            <a:r>
              <a:rPr lang="en-US" dirty="0">
                <a:latin typeface="Consolas" pitchFamily="49" charset="0"/>
                <a:cs typeface="Consolas" pitchFamily="49" charset="0"/>
              </a:rPr>
              <a:t>(</a:t>
            </a:r>
            <a:r>
              <a:rPr lang="en-US" dirty="0">
                <a:solidFill>
                  <a:schemeClr val="accent4">
                    <a:lumMod val="50000"/>
                  </a:schemeClr>
                </a:solidFill>
                <a:latin typeface="Consolas" pitchFamily="49" charset="0"/>
                <a:cs typeface="Consolas" pitchFamily="49" charset="0"/>
              </a:rPr>
              <a:t>employee</a:t>
            </a:r>
            <a:r>
              <a:rPr lang="en-US" dirty="0">
                <a:latin typeface="Consolas" pitchFamily="49" charset="0"/>
                <a:cs typeface="Consolas" pitchFamily="49" charset="0"/>
              </a:rPr>
              <a:t>);</a:t>
            </a:r>
            <a:endParaRPr lang="ru-RU" dirty="0">
              <a:latin typeface="Consolas" pitchFamily="49" charset="0"/>
              <a:cs typeface="Consolas" pitchFamily="49" charset="0"/>
            </a:endParaRPr>
          </a:p>
        </p:txBody>
      </p:sp>
      <p:sp>
        <p:nvSpPr>
          <p:cNvPr id="18435" name="Title 1">
            <a:extLst>
              <a:ext uri="{FF2B5EF4-FFF2-40B4-BE49-F238E27FC236}">
                <a16:creationId xmlns:a16="http://schemas.microsoft.com/office/drawing/2014/main" id="{E651A6C7-F2C8-4961-8B1A-25705A6B229F}"/>
              </a:ext>
            </a:extLst>
          </p:cNvPr>
          <p:cNvSpPr>
            <a:spLocks noGrp="1"/>
          </p:cNvSpPr>
          <p:nvPr>
            <p:ph type="title"/>
          </p:nvPr>
        </p:nvSpPr>
        <p:spPr>
          <a:xfrm>
            <a:off x="148857" y="120485"/>
            <a:ext cx="11940362" cy="525970"/>
          </a:xfrm>
        </p:spPr>
        <p:txBody>
          <a:bodyPr/>
          <a:lstStyle/>
          <a:p>
            <a:r>
              <a:rPr lang="en-US" sz="3600" dirty="0">
                <a:latin typeface="Proxima Nova Black" charset="0"/>
              </a:rPr>
              <a:t>JavaScript Objects</a:t>
            </a:r>
            <a:r>
              <a:rPr lang="uk-UA" sz="3600" dirty="0">
                <a:latin typeface="Proxima Nova Black" charset="0"/>
              </a:rPr>
              <a:t>. </a:t>
            </a:r>
            <a:r>
              <a:rPr lang="en-US" b="1" dirty="0">
                <a:latin typeface="Proxima Nova Black" charset="0"/>
              </a:rPr>
              <a:t>Access to properties </a:t>
            </a:r>
            <a:r>
              <a:rPr lang="en-US" dirty="0">
                <a:latin typeface="Proxima Nova Black" charset="0"/>
              </a:rPr>
              <a:t>by dot notation</a:t>
            </a:r>
            <a:br>
              <a:rPr lang="en-US" dirty="0">
                <a:latin typeface="Proxima Nova Black" charset="0"/>
              </a:rPr>
            </a:br>
            <a:endParaRPr lang="en-US" dirty="0">
              <a:solidFill>
                <a:srgbClr val="FF0000"/>
              </a:solidFill>
              <a:latin typeface="Proxima Nova Black" charset="0"/>
            </a:endParaRPr>
          </a:p>
        </p:txBody>
      </p:sp>
      <p:sp>
        <p:nvSpPr>
          <p:cNvPr id="3" name="Стрелка вправо 2"/>
          <p:cNvSpPr/>
          <p:nvPr/>
        </p:nvSpPr>
        <p:spPr>
          <a:xfrm>
            <a:off x="5284382" y="2732581"/>
            <a:ext cx="680483" cy="297712"/>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pic>
        <p:nvPicPr>
          <p:cNvPr id="1026"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404124" y="1874541"/>
            <a:ext cx="4045208" cy="226883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162756109"/>
      </p:ext>
    </p:extLst>
  </p:cSld>
  <p:clrMapOvr>
    <a:masterClrMapping/>
  </p:clrMapOvr>
</p:sld>
</file>

<file path=ppt/theme/theme1.xml><?xml version="1.0" encoding="utf-8"?>
<a:theme xmlns:a="http://schemas.openxmlformats.org/drawingml/2006/main" name="DARK THEME">
  <a:themeElements>
    <a:clrScheme name="SOFTSERVE">
      <a:dk1>
        <a:sysClr val="windowText" lastClr="000000"/>
      </a:dk1>
      <a:lt1>
        <a:sysClr val="window" lastClr="FFFFFF"/>
      </a:lt1>
      <a:dk2>
        <a:srgbClr val="000000"/>
      </a:dk2>
      <a:lt2>
        <a:srgbClr val="FFFFFF"/>
      </a:lt2>
      <a:accent1>
        <a:srgbClr val="00B188"/>
      </a:accent1>
      <a:accent2>
        <a:srgbClr val="9F26B5"/>
      </a:accent2>
      <a:accent3>
        <a:srgbClr val="4E5FAB"/>
      </a:accent3>
      <a:accent4>
        <a:srgbClr val="95D600"/>
      </a:accent4>
      <a:accent5>
        <a:srgbClr val="D41B5D"/>
      </a:accent5>
      <a:accent6>
        <a:srgbClr val="00A6CE"/>
      </a:accent6>
      <a:hlink>
        <a:srgbClr val="00A6CE"/>
      </a:hlink>
      <a:folHlink>
        <a:srgbClr val="4E5FAB"/>
      </a:folHlink>
    </a:clrScheme>
    <a:fontScheme name="SOFTSERVE">
      <a:majorFont>
        <a:latin typeface="Proxima Nova Black"/>
        <a:ea typeface=""/>
        <a:cs typeface=""/>
      </a:majorFont>
      <a:minorFont>
        <a:latin typeface="Open Sans"/>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New-Template" id="{4566493B-E0D1-4B6D-BB2B-D667728FAECA}" vid="{F81C9E1D-7833-467B-A721-F1A02C4664AB}"/>
    </a:ext>
  </a:extLst>
</a:theme>
</file>

<file path=ppt/theme/theme2.xml><?xml version="1.0" encoding="utf-8"?>
<a:theme xmlns:a="http://schemas.openxmlformats.org/drawingml/2006/main" name="LIGHT-THEME">
  <a:themeElements>
    <a:clrScheme name="SOFTSERVE">
      <a:dk1>
        <a:sysClr val="windowText" lastClr="000000"/>
      </a:dk1>
      <a:lt1>
        <a:sysClr val="window" lastClr="FFFFFF"/>
      </a:lt1>
      <a:dk2>
        <a:srgbClr val="000000"/>
      </a:dk2>
      <a:lt2>
        <a:srgbClr val="FFFFFF"/>
      </a:lt2>
      <a:accent1>
        <a:srgbClr val="00B188"/>
      </a:accent1>
      <a:accent2>
        <a:srgbClr val="9F26B5"/>
      </a:accent2>
      <a:accent3>
        <a:srgbClr val="4E5FAB"/>
      </a:accent3>
      <a:accent4>
        <a:srgbClr val="95D600"/>
      </a:accent4>
      <a:accent5>
        <a:srgbClr val="D41B5D"/>
      </a:accent5>
      <a:accent6>
        <a:srgbClr val="00A6CE"/>
      </a:accent6>
      <a:hlink>
        <a:srgbClr val="00A6CE"/>
      </a:hlink>
      <a:folHlink>
        <a:srgbClr val="4E5FAB"/>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New-Template" id="{4566493B-E0D1-4B6D-BB2B-D667728FAECA}" vid="{25F14842-CDC1-4C49-AF1B-A06CF522D39B}"/>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_x041a__x043e__x043c__x0435__x0442__x0430__x0440_ xmlns="835f28f2-30f1-4728-84d2-86d96e143488" xsi:nil="true"/>
  </documentManagement>
</p:properties>
</file>

<file path=customXml/item2.xml><?xml version="1.0" encoding="utf-8"?>
<ct:contentTypeSchema xmlns:ct="http://schemas.microsoft.com/office/2006/metadata/contentType" xmlns:ma="http://schemas.microsoft.com/office/2006/metadata/properties/metaAttributes" ct:_="" ma:_="" ma:contentTypeName="Документ" ma:contentTypeID="0x0101004195FC54A15F344D83577B1CDDD67A5D" ma:contentTypeVersion="9" ma:contentTypeDescription="Создание документа." ma:contentTypeScope="" ma:versionID="961ec8db58076c7d3e9f84b9cd82fd45">
  <xsd:schema xmlns:xsd="http://www.w3.org/2001/XMLSchema" xmlns:xs="http://www.w3.org/2001/XMLSchema" xmlns:p="http://schemas.microsoft.com/office/2006/metadata/properties" xmlns:ns2="341e6018-ac0a-4dfb-8409-db9e0d25502e" xmlns:ns3="835f28f2-30f1-4728-84d2-86d96e143488" targetNamespace="http://schemas.microsoft.com/office/2006/metadata/properties" ma:root="true" ma:fieldsID="bd9f0c80ada20ee560e77d723f3ef44e" ns2:_="" ns3:_="">
    <xsd:import namespace="341e6018-ac0a-4dfb-8409-db9e0d25502e"/>
    <xsd:import namespace="835f28f2-30f1-4728-84d2-86d96e143488"/>
    <xsd:element name="properties">
      <xsd:complexType>
        <xsd:sequence>
          <xsd:element name="documentManagement">
            <xsd:complexType>
              <xsd:all>
                <xsd:element ref="ns2:SharedWithUsers" minOccurs="0"/>
                <xsd:element ref="ns2:SharedWithDetails" minOccurs="0"/>
                <xsd:element ref="ns3:MediaServiceMetadata" minOccurs="0"/>
                <xsd:element ref="ns3:MediaServiceFastMetadata" minOccurs="0"/>
                <xsd:element ref="ns3:MediaServiceDateTaken" minOccurs="0"/>
                <xsd:element ref="ns3:MediaServiceAutoTags" minOccurs="0"/>
                <xsd:element ref="ns3:MediaServiceLocation" minOccurs="0"/>
                <xsd:element ref="ns3:MediaServiceOCR" minOccurs="0"/>
                <xsd:element ref="ns3:_x041a__x043e__x043c__x0435__x0442__x0430__x0440_"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341e6018-ac0a-4dfb-8409-db9e0d25502e" elementFormDefault="qualified">
    <xsd:import namespace="http://schemas.microsoft.com/office/2006/documentManagement/types"/>
    <xsd:import namespace="http://schemas.microsoft.com/office/infopath/2007/PartnerControls"/>
    <xsd:element name="SharedWithUsers" ma:index="8" nillable="true" ma:displayName="Общий доступ с использованием" ma:descripti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9" nillable="true" ma:displayName="Совместно с подробностями" ma:description="" ma:internalName="SharedWithDetail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835f28f2-30f1-4728-84d2-86d96e143488" elementFormDefault="qualified">
    <xsd:import namespace="http://schemas.microsoft.com/office/2006/documentManagement/types"/>
    <xsd:import namespace="http://schemas.microsoft.com/office/infopath/2007/PartnerControls"/>
    <xsd:element name="MediaServiceMetadata" ma:index="10" nillable="true" ma:displayName="MediaServiceMetadata" ma:description="" ma:hidden="true" ma:internalName="MediaServiceMetadata" ma:readOnly="true">
      <xsd:simpleType>
        <xsd:restriction base="dms:Note"/>
      </xsd:simpleType>
    </xsd:element>
    <xsd:element name="MediaServiceFastMetadata" ma:index="11" nillable="true" ma:displayName="MediaServiceFastMetadata" ma:description="" ma:hidden="true" ma:internalName="MediaServiceFastMetadata" ma:readOnly="true">
      <xsd:simpleType>
        <xsd:restriction base="dms:Note"/>
      </xsd:simpleType>
    </xsd:element>
    <xsd:element name="MediaServiceDateTaken" ma:index="12" nillable="true" ma:displayName="MediaServiceDateTaken" ma:description="" ma:hidden="true" ma:internalName="MediaServiceDateTaken" ma:readOnly="true">
      <xsd:simpleType>
        <xsd:restriction base="dms:Text"/>
      </xsd:simpleType>
    </xsd:element>
    <xsd:element name="MediaServiceAutoTags" ma:index="13" nillable="true" ma:displayName="MediaServiceAutoTags" ma:description="" ma:internalName="MediaServiceAutoTags" ma:readOnly="true">
      <xsd:simpleType>
        <xsd:restriction base="dms:Text"/>
      </xsd:simpleType>
    </xsd:element>
    <xsd:element name="MediaServiceLocation" ma:index="14" nillable="true" ma:displayName="MediaServiceLocation" ma:description="" ma:internalName="MediaServiceLocation" ma:readOnly="true">
      <xsd:simpleType>
        <xsd:restriction base="dms:Text"/>
      </xsd:simpleType>
    </xsd:element>
    <xsd:element name="MediaServiceOCR" ma:index="15" nillable="true" ma:displayName="MediaServiceOCR" ma:internalName="MediaServiceOCR" ma:readOnly="true">
      <xsd:simpleType>
        <xsd:restriction base="dms:Note">
          <xsd:maxLength value="255"/>
        </xsd:restriction>
      </xsd:simpleType>
    </xsd:element>
    <xsd:element name="_x041a__x043e__x043c__x0435__x0442__x0430__x0440_" ma:index="16" nillable="true" ma:displayName="Кометар" ma:internalName="_x041a__x043e__x043c__x0435__x0442__x0430__x0440_">
      <xsd:simpleType>
        <xsd:restriction base="dms:Text">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Тип контента"/>
        <xsd:element ref="dc:title" minOccurs="0" maxOccurs="1" ma:index="4" ma:displayName="Название"/>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B3A1340B-3A1B-4156-ADE3-51DF6C2C795D}">
  <ds:schemaRefs>
    <ds:schemaRef ds:uri="http://purl.org/dc/dcmitype/"/>
    <ds:schemaRef ds:uri="http://schemas.microsoft.com/office/infopath/2007/PartnerControls"/>
    <ds:schemaRef ds:uri="http://schemas.microsoft.com/office/2006/metadata/properties"/>
    <ds:schemaRef ds:uri="http://purl.org/dc/elements/1.1/"/>
    <ds:schemaRef ds:uri="835f28f2-30f1-4728-84d2-86d96e143488"/>
    <ds:schemaRef ds:uri="http://schemas.microsoft.com/office/2006/documentManagement/types"/>
    <ds:schemaRef ds:uri="http://purl.org/dc/terms/"/>
    <ds:schemaRef ds:uri="http://schemas.openxmlformats.org/package/2006/metadata/core-properties"/>
    <ds:schemaRef ds:uri="341e6018-ac0a-4dfb-8409-db9e0d25502e"/>
    <ds:schemaRef ds:uri="http://www.w3.org/XML/1998/namespace"/>
  </ds:schemaRefs>
</ds:datastoreItem>
</file>

<file path=customXml/itemProps2.xml><?xml version="1.0" encoding="utf-8"?>
<ds:datastoreItem xmlns:ds="http://schemas.openxmlformats.org/officeDocument/2006/customXml" ds:itemID="{CAFDAB34-20E1-438F-BCB2-ECDA5496F36D}">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341e6018-ac0a-4dfb-8409-db9e0d25502e"/>
    <ds:schemaRef ds:uri="835f28f2-30f1-4728-84d2-86d96e143488"/>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296B3B9E-03D8-4766-BF45-6129617CF026}">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Template-MM-02-JAN-2018</Template>
  <TotalTime>0</TotalTime>
  <Words>4815</Words>
  <Application>Microsoft Office PowerPoint</Application>
  <PresentationFormat>Widescreen</PresentationFormat>
  <Paragraphs>438</Paragraphs>
  <Slides>34</Slides>
  <Notes>30</Notes>
  <HiddenSlides>0</HiddenSlides>
  <MMClips>0</MMClips>
  <ScaleCrop>false</ScaleCrop>
  <HeadingPairs>
    <vt:vector size="6" baseType="variant">
      <vt:variant>
        <vt:lpstr>Fonts Used</vt:lpstr>
      </vt:variant>
      <vt:variant>
        <vt:i4>11</vt:i4>
      </vt:variant>
      <vt:variant>
        <vt:lpstr>Theme</vt:lpstr>
      </vt:variant>
      <vt:variant>
        <vt:i4>2</vt:i4>
      </vt:variant>
      <vt:variant>
        <vt:lpstr>Slide Titles</vt:lpstr>
      </vt:variant>
      <vt:variant>
        <vt:i4>34</vt:i4>
      </vt:variant>
    </vt:vector>
  </HeadingPairs>
  <TitlesOfParts>
    <vt:vector size="47" baseType="lpstr">
      <vt:lpstr>Arial</vt:lpstr>
      <vt:lpstr>Tahoma</vt:lpstr>
      <vt:lpstr>Calibri</vt:lpstr>
      <vt:lpstr>Calibri Light</vt:lpstr>
      <vt:lpstr>Open Sans</vt:lpstr>
      <vt:lpstr>Courier New</vt:lpstr>
      <vt:lpstr>Segoe UI</vt:lpstr>
      <vt:lpstr>Consolas</vt:lpstr>
      <vt:lpstr>Proxima Nova Black</vt:lpstr>
      <vt:lpstr>Times New Roman</vt:lpstr>
      <vt:lpstr>Wingdings</vt:lpstr>
      <vt:lpstr>DARK THEME</vt:lpstr>
      <vt:lpstr>LIGHT-THEME</vt:lpstr>
      <vt:lpstr>Object oriented programming (OOP) intro. Objects. Classes</vt:lpstr>
      <vt:lpstr>Agenda </vt:lpstr>
      <vt:lpstr>PowerPoint Presentation</vt:lpstr>
      <vt:lpstr>Object oriented programming. Main concepts </vt:lpstr>
      <vt:lpstr>Object oriented programming. Main concepts</vt:lpstr>
      <vt:lpstr>PowerPoint Presentation</vt:lpstr>
      <vt:lpstr>JavaScript objects</vt:lpstr>
      <vt:lpstr>JavaScript Objects. Access to properties </vt:lpstr>
      <vt:lpstr>JavaScript Objects. Access to properties by dot notation </vt:lpstr>
      <vt:lpstr>JavaScript Objects. Access to properties by square bracket notation </vt:lpstr>
      <vt:lpstr>JavaScript Objects. Methods  </vt:lpstr>
      <vt:lpstr>this keyword </vt:lpstr>
      <vt:lpstr>this keyword </vt:lpstr>
      <vt:lpstr>JavaScript Objects. Creating</vt:lpstr>
      <vt:lpstr>JavaScript Objects. Creating</vt:lpstr>
      <vt:lpstr>JavaScript Objects. Creating</vt:lpstr>
      <vt:lpstr>JavaScript Objects. Creating</vt:lpstr>
      <vt:lpstr>JavaScript Objects. hasOwnProperty()</vt:lpstr>
      <vt:lpstr>PowerPoint Presentation</vt:lpstr>
      <vt:lpstr>Classes. Basic syntax</vt:lpstr>
      <vt:lpstr>Classes. Methods</vt:lpstr>
      <vt:lpstr>Classes. Before ECMAScript2015  </vt:lpstr>
      <vt:lpstr>Classes. Unnamed and named expression </vt:lpstr>
      <vt:lpstr>Classes. Static Methods  </vt:lpstr>
      <vt:lpstr>Classes. Static properties  </vt:lpstr>
      <vt:lpstr>Classes. Getters and Setters   </vt:lpstr>
      <vt:lpstr>Classes. Inheritance </vt:lpstr>
      <vt:lpstr>Classes. Keyword super </vt:lpstr>
      <vt:lpstr>Classes. Polymorphism. Overriding a method </vt:lpstr>
      <vt:lpstr>Classes. Encapsulation. Internal and external interfaces  </vt:lpstr>
      <vt:lpstr>Classes. Encapsulation. Protected properties </vt:lpstr>
      <vt:lpstr>Classes. Encapsulation. Private properties </vt:lpstr>
      <vt:lpstr>Useful links</vt:lpstr>
      <vt:lpstr>  THANKS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Oleh Ivaniuk</dc:creator>
  <cp:lastModifiedBy>Oleh O. Ivaniuk</cp:lastModifiedBy>
  <cp:revision>494</cp:revision>
  <dcterms:created xsi:type="dcterms:W3CDTF">2018-03-13T18:17:09Z</dcterms:created>
  <dcterms:modified xsi:type="dcterms:W3CDTF">2020-06-21T12:23:35Z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0x0101004195FC54A15F344D83577B1CDDD67A5D</vt:lpwstr>
  </property>
</Properties>
</file>

<file path=docProps/thumbnail.jpeg>
</file>